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10287000" cx="18288000"/>
  <p:notesSz cx="6858000" cy="9144000"/>
  <p:embeddedFontLst>
    <p:embeddedFont>
      <p:font typeface="Helvetica Neue"/>
      <p:regular r:id="rId51"/>
      <p:bold r:id="rId52"/>
      <p:italic r:id="rId53"/>
      <p:boldItalic r:id="rId54"/>
    </p:embeddedFont>
    <p:embeddedFont>
      <p:font typeface="Bricolage Grotesque"/>
      <p:regular r:id="rId55"/>
      <p:bold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57" roundtripDataSignature="AMtx7mhZ/13cMBPZOGguIyxgASusVH3Hw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HelveticaNeue-regular.fntdata"/><Relationship Id="rId50" Type="http://schemas.openxmlformats.org/officeDocument/2006/relationships/slide" Target="slides/slide45.xml"/><Relationship Id="rId53" Type="http://schemas.openxmlformats.org/officeDocument/2006/relationships/font" Target="fonts/HelveticaNeue-italic.fntdata"/><Relationship Id="rId52" Type="http://schemas.openxmlformats.org/officeDocument/2006/relationships/font" Target="fonts/HelveticaNeue-bold.fntdata"/><Relationship Id="rId11" Type="http://schemas.openxmlformats.org/officeDocument/2006/relationships/slide" Target="slides/slide6.xml"/><Relationship Id="rId55" Type="http://schemas.openxmlformats.org/officeDocument/2006/relationships/font" Target="fonts/BricolageGrotesque-regular.fntdata"/><Relationship Id="rId10" Type="http://schemas.openxmlformats.org/officeDocument/2006/relationships/slide" Target="slides/slide5.xml"/><Relationship Id="rId54" Type="http://schemas.openxmlformats.org/officeDocument/2006/relationships/font" Target="fonts/HelveticaNeue-boldItalic.fntdata"/><Relationship Id="rId13" Type="http://schemas.openxmlformats.org/officeDocument/2006/relationships/slide" Target="slides/slide8.xml"/><Relationship Id="rId57" Type="http://customschemas.google.com/relationships/presentationmetadata" Target="metadata"/><Relationship Id="rId12" Type="http://schemas.openxmlformats.org/officeDocument/2006/relationships/slide" Target="slides/slide7.xml"/><Relationship Id="rId56" Type="http://schemas.openxmlformats.org/officeDocument/2006/relationships/font" Target="fonts/BricolageGrotesque-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Dv1ARdrFOGxSgFZeoTPeg0XFryUkohQ/edit?usp=drive_link&amp;ouid=102234126102501583155&amp;rtpof=true&amp;sd=true" TargetMode="External"/><Relationship Id="rId3" Type="http://schemas.openxmlformats.org/officeDocument/2006/relationships/hyperlink" Target="https://docs.google.com/document/d/1VR24H9iOF2VQ2oTzfRbSHICEBnvbLvZm/edit?usp=drive_link&amp;ouid=102234126102501583155&amp;rtpof=true&amp;sd=true"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isxdoesnotexist.com/" TargetMode="External"/><Relationship Id="rId3" Type="http://schemas.openxmlformats.org/officeDocument/2006/relationships/hyperlink" Target="https://www.getbadnews.com/" TargetMode="External"/><Relationship Id="rId4" Type="http://schemas.openxmlformats.org/officeDocument/2006/relationships/hyperlink" Target="https://www.getbadnews.com/" TargetMode="External"/><Relationship Id="rId10" Type="http://schemas.openxmlformats.org/officeDocument/2006/relationships/hyperlink" Target="https://teachablemachine.withgoogle.com/" TargetMode="External"/><Relationship Id="rId9" Type="http://schemas.openxmlformats.org/officeDocument/2006/relationships/hyperlink" Target="https://teachablemachine.withgoogle.com/" TargetMode="External"/><Relationship Id="rId5" Type="http://schemas.openxmlformats.org/officeDocument/2006/relationships/hyperlink" Target="http://chatgpt.com" TargetMode="External"/><Relationship Id="rId6" Type="http://schemas.openxmlformats.org/officeDocument/2006/relationships/hyperlink" Target="https://docs.google.com/document/d/1YHj3NNn-zt7muhk2er_pmzMgKnDgDezW/edit?usp=drive_link&amp;ouid=115439136638467000550&amp;rtpof=true&amp;sd=true" TargetMode="External"/><Relationship Id="rId7" Type="http://schemas.openxmlformats.org/officeDocument/2006/relationships/hyperlink" Target="https://docs.google.com/document/u/0/d/12N96mheoph5YO2iKbsBcmazfH07EFFaB/edit" TargetMode="External"/><Relationship Id="rId8" Type="http://schemas.openxmlformats.org/officeDocument/2006/relationships/hyperlink" Target="https://teachablemachine.withgoogle.com/"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chat.openai.com" TargetMode="External"/><Relationship Id="rId4" Type="http://schemas.openxmlformats.org/officeDocument/2006/relationships/hyperlink" Target="https://proceedings.mlr.press/v81/buolamwini18a/buolamwini18a.pdf" TargetMode="External"/><Relationship Id="rId5" Type="http://schemas.openxmlformats.org/officeDocument/2006/relationships/hyperlink" Target="https://www.cyberdefensemagazine.com/the-illusion-of-truth-the-risks-and-responses-to-deepfake-technology/" TargetMode="External"/><Relationship Id="rId6" Type="http://schemas.openxmlformats.org/officeDocument/2006/relationships/hyperlink" Target="https://researchmgt.monash.edu/ws/portalfiles/portal/668653278/640947365-oa.pdf" TargetMode="External"/><Relationship Id="rId7" Type="http://schemas.openxmlformats.org/officeDocument/2006/relationships/hyperlink" Target="https://www.researchgate.net/publication/378180889_Assessment_framework_for_deepfake_detection_in_real-world_situations"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AL2yHAUPcHXHdSNGd7ncuuCsLTpPnDgn/edit?usp=drive_link&amp;ouid=115439136638467000550&amp;rtpof=true&amp;sd=true" TargetMode="External"/><Relationship Id="rId3" Type="http://schemas.openxmlformats.org/officeDocument/2006/relationships/hyperlink" Target="https://docs.google.com/document/d/1v7LK67c0al6nixUDYOGJspqP_WK8LkcWpSWISUIlQOM/edit?usp=drive_link" TargetMode="External"/><Relationship Id="rId4" Type="http://schemas.openxmlformats.org/officeDocument/2006/relationships/hyperlink" Target="https://howsecureismypassword.net" TargetMode="External"/><Relationship Id="rId5" Type="http://schemas.openxmlformats.org/officeDocument/2006/relationships/hyperlink" Target="https://howsecureismypassword.net" TargetMode="External"/><Relationship Id="rId6" Type="http://schemas.openxmlformats.org/officeDocument/2006/relationships/hyperlink" Target="https://nordpass.com/secure-password/" TargetMode="External"/><Relationship Id="rId7" Type="http://schemas.openxmlformats.org/officeDocument/2006/relationships/hyperlink" Target="https://nordpass.com/secure-password/" TargetMode="External"/><Relationship Id="rId8" Type="http://schemas.openxmlformats.org/officeDocument/2006/relationships/hyperlink" Target="https://haveibeenpwned.com/"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xF3UExwlfdkeHU_GXgOjhKu6lwvw4_nc/edit?usp=drive_link&amp;ouid=115439136638467000550&amp;rtpof=true&amp;sd=true" TargetMode="External"/><Relationship Id="rId3" Type="http://schemas.openxmlformats.org/officeDocument/2006/relationships/hyperlink" Target="https://docs.google.com/document/d/107pQ1fvo4u_dBDSaDC9nZkAAeLAwEPnm/edit?usp=drive_link&amp;ouid=115439136638467000550&amp;rtpof=true&amp;sd=true"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0j3Ot_VHB24sSzu2az0lwunNeSd5eQw9/edit?usp=drive_link&amp;ouid=115439136638467000550&amp;rtpof=true&amp;sd=true" TargetMode="External"/><Relationship Id="rId3" Type="http://schemas.openxmlformats.org/officeDocument/2006/relationships/hyperlink" Target="https://docs.google.com/document/d/1kap4WpCY7lINYSZUQb7U7eCOP9AnF45t/edit?usp=drive_link&amp;ouid=115439136638467000550&amp;rtpof=true&amp;sd=true"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LdwpKxPiiP03LbKBgYmkcKEMwrOyisY/edit?usp=drive_link&amp;ouid=115439136638467000550&amp;rtpof=true&amp;sd=true" TargetMode="External"/><Relationship Id="rId3" Type="http://schemas.openxmlformats.org/officeDocument/2006/relationships/hyperlink" Target="https://docs.google.com/document/d/1xJDHuXQN72Lydjphl-jKP8ssow_p9qxa/edit?usp=drive_link&amp;ouid=115439136638467000550&amp;rtpof=true&amp;sd=true"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PG8AgsYWChyGIxobDDqRqvwmNdCSRFtO/edit?usp=drive_link&amp;ouid=115439136638467000550&amp;rtpof=true&amp;sd=true"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BycgP73EVKkGKZFbSpQT3kcgM2yuJe1b/edit?usp=drive_link&amp;ouid=115439136638467000550&amp;rtpof=true&amp;sd=true" TargetMode="External"/><Relationship Id="rId3" Type="http://schemas.openxmlformats.org/officeDocument/2006/relationships/hyperlink" Target="https://botometer.osome.iu.edu/"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IcZ6r79AUVBGR0GSnXGRP2QCA9ByUJk/edit?usp=drive_link&amp;ouid=115439136638467000550&amp;rtpof=true&amp;sd=true" TargetMode="External"/><Relationship Id="rId3" Type="http://schemas.openxmlformats.org/officeDocument/2006/relationships/hyperlink" Target="https://docs.google.com/document/d/1ci96qAy8pBlkUDpoak8ZRcTz5VqpByXJ/edit?usp=drive_link&amp;ouid=115439136638467000550&amp;rtpof=true&amp;sd=true"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aQl2NYvFN19pseBufwcQx_rzAluz16m/edit?usp=drive_link&amp;ouid=115439136638467000550&amp;rtpof=true&amp;sd=true" TargetMode="External"/><Relationship Id="rId3" Type="http://schemas.openxmlformats.org/officeDocument/2006/relationships/hyperlink" Target="https://docs.google.com/document/d/1V4hC7EvyhYEsFGSjjWWAViu4ccNp3T41/edit?usp=drive_link&amp;ouid=115439136638467000550&amp;rtpof=true&amp;sd=true" TargetMode="External"/><Relationship Id="rId4" Type="http://schemas.openxmlformats.org/officeDocument/2006/relationships/hyperlink" Target="https://docs.google.com/document/d/15K4ASVXSW1qS1PAl_pxfuWi9vAQKzAjU/edit?usp=drive_link&amp;ouid=115439136638467000550&amp;rtpof=true&amp;sd=true"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22gdKV4WHNmTILL7t37LBTSc1cNM2lxD/edit?usp=drive_link&amp;ouid=115439136638467000550&amp;rtpof=true&amp;sd=true" TargetMode="External"/><Relationship Id="rId3" Type="http://schemas.openxmlformats.org/officeDocument/2006/relationships/hyperlink" Target="https://docs.google.com/document/d/122gdKV4WHNmTILL7t37LBTSc1cNM2lxD/edit?usp=drive_link&amp;ouid=115439136638467000550&amp;rtpof=true&amp;sd=true" TargetMode="External"/><Relationship Id="rId4" Type="http://schemas.openxmlformats.org/officeDocument/2006/relationships/hyperlink" Target="https://docs.google.com/document/d/1kIcZ6r79AUVBGR0GSnXGRP2QCA9ByUJk/edit?usp=drive_link&amp;ouid=115439136638467000550&amp;rtpof=true&amp;sd=true" TargetMode="External"/><Relationship Id="rId5" Type="http://schemas.openxmlformats.org/officeDocument/2006/relationships/hyperlink" Target="https://docs.google.com/document/d/1YBvYxLKmcK0kj4OVhoxq6yusTz43ZUf4/edit?usp=drive_link&amp;ouid=115439136638467000550&amp;rtpof=true&amp;sd=true" TargetMode="External"/><Relationship Id="rId6" Type="http://schemas.openxmlformats.org/officeDocument/2006/relationships/hyperlink" Target="https://docs.google.com/document/d/1YBvYxLKmcK0kj4OVhoxq6yusTz43ZUf4/edit?usp=drive_link&amp;ouid=115439136638467000550&amp;rtpof=true&amp;sd=true"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v" TargetMode="External"/><Relationship Id="rId3" Type="http://schemas.openxmlformats.org/officeDocument/2006/relationships/hyperlink" Target="https://docs.google.com/document/d/1_4bkO7pJPq5oQts9ZNnKxA31AgnB3ubg/edit?usp=drive_link&amp;ouid=115439136638467000550&amp;rtpof=true&amp;sd=true" TargetMode="External"/><Relationship Id="rId4" Type="http://schemas.openxmlformats.org/officeDocument/2006/relationships/hyperlink" Target="https://docs.google.com/document/d/1_4bkO7pJPq5oQts9ZNnKxA31AgnB3ubg/edit?usp=drive_link&amp;ouid=115439136638467000550&amp;rtpof=true&amp;sd=true"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7qPoDs8gx4WHLqLx828lV-B6QIWcleVJ/edit?usp=drive_link&amp;ouid=115439136638467000550&amp;rtpof=true&amp;sd=true" TargetMode="External"/><Relationship Id="rId3" Type="http://schemas.openxmlformats.org/officeDocument/2006/relationships/hyperlink" Target="https://docs.google.com/document/d/11WiaN3vW2pPH7DPkQ-BOlut8hKbxUmUK/edit?usp=drive_link&amp;ouid=115439136638467000550&amp;rtpof=true&amp;sd=true" TargetMode="External"/><Relationship Id="rId4" Type="http://schemas.openxmlformats.org/officeDocument/2006/relationships/hyperlink" Target="https://www.digitalfootprintcheck.com/" TargetMode="External"/><Relationship Id="rId5" Type="http://schemas.openxmlformats.org/officeDocument/2006/relationships/hyperlink" Target="https://www.digitalfootprintcheck.com/"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zvP-rq0kzIA3yYAdbauL2yPtVzD9lX87/edit?usp=drive_link&amp;ouid=102234126102501583155&amp;rtpof=true&amp;sd=true"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Tevékenység</a:t>
            </a:r>
            <a:r>
              <a:rPr lang="en-US">
                <a:solidFill>
                  <a:schemeClr val="dk1"/>
                </a:solidFill>
              </a:rPr>
              <a:t>:</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Mondjon mindenki példákat.</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Csoport megbeszélés: “Valaha megtévesztett már valamilyen hír?”</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br>
              <a:rPr lang="en-US">
                <a:solidFill>
                  <a:schemeClr val="dk1"/>
                </a:solidFill>
              </a:rPr>
            </a:br>
            <a:r>
              <a:rPr lang="en-US">
                <a:solidFill>
                  <a:schemeClr val="dk1"/>
                </a:solidFill>
              </a:rPr>
              <a:t> </a:t>
            </a:r>
            <a:r>
              <a:rPr b="1" lang="en-US">
                <a:solidFill>
                  <a:schemeClr val="dk1"/>
                </a:solidFill>
              </a:rPr>
              <a:t>Modern típusok</a:t>
            </a:r>
            <a:r>
              <a:rPr lang="en-US">
                <a:solidFill>
                  <a:schemeClr val="dk1"/>
                </a:solidFill>
              </a:rPr>
              <a:t>:</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Deepfakes (AI-generált kép/videó</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Troll farms és koordinált kampány</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Ál közösségi média azonosító vagy bot</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Szintetikus szöveg (AI-generált cikk/komment)</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COVID-19 vakcinával kapcsolatos félretájékoztatás</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Hangalapú pénzügyi félrevezetés </a:t>
            </a:r>
            <a:endParaRPr>
              <a:solidFill>
                <a:schemeClr val="dk1"/>
              </a:solidFill>
            </a:endParaRPr>
          </a:p>
          <a:p>
            <a:pPr indent="0" lvl="0" marL="152400" rtl="0" algn="l">
              <a:lnSpc>
                <a:spcPct val="115000"/>
              </a:lnSpc>
              <a:spcBef>
                <a:spcPts val="0"/>
              </a:spcBef>
              <a:spcAft>
                <a:spcPts val="0"/>
              </a:spcAft>
              <a:buClr>
                <a:schemeClr val="dk1"/>
              </a:buClr>
              <a:buSzPts val="1100"/>
              <a:buFont typeface="Arial"/>
              <a:buNone/>
            </a:pPr>
            <a:r>
              <a:rPr lang="en-US">
                <a:solidFill>
                  <a:schemeClr val="dk1"/>
                </a:solidFill>
              </a:rPr>
              <a:t>Választási közösségi média kampány</a:t>
            </a:r>
            <a:endParaRPr>
              <a:solidFill>
                <a:schemeClr val="dk1"/>
              </a:solidFill>
            </a:endParaRPr>
          </a:p>
          <a:p>
            <a:pPr indent="0" lvl="0" marL="0" rtl="0" algn="l">
              <a:lnSpc>
                <a:spcPct val="100000"/>
              </a:lnSpc>
              <a:spcBef>
                <a:spcPts val="0"/>
              </a:spcBef>
              <a:spcAft>
                <a:spcPts val="0"/>
              </a:spcAft>
              <a:buSzPts val="1100"/>
              <a:buNone/>
            </a:pPr>
            <a:r>
              <a:t/>
            </a:r>
            <a:endParaRPr/>
          </a:p>
        </p:txBody>
      </p:sp>
      <p:sp>
        <p:nvSpPr>
          <p:cNvPr id="265" name="Google Shape;265;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b18e1632d1_0_3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g3b18e1632d1_0_3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A dezinformáció</a:t>
            </a:r>
            <a:r>
              <a:rPr lang="en-US">
                <a:solidFill>
                  <a:schemeClr val="dk1"/>
                </a:solidFill>
              </a:rPr>
              <a:t> olyan félrevezető tartalom, amelyet </a:t>
            </a:r>
            <a:r>
              <a:rPr b="1" lang="en-US">
                <a:solidFill>
                  <a:schemeClr val="dk1"/>
                </a:solidFill>
              </a:rPr>
              <a:t>szándékosan hoznak létre és terjesztenek</a:t>
            </a:r>
            <a:r>
              <a:rPr lang="en-US">
                <a:solidFill>
                  <a:schemeClr val="dk1"/>
                </a:solidFill>
              </a:rPr>
              <a:t> az emberek megtévesztése, illetve gazdasági vagy politikai haszonszerzés érdekében, gyakran </a:t>
            </a:r>
            <a:r>
              <a:rPr b="1" lang="en-US">
                <a:solidFill>
                  <a:schemeClr val="dk1"/>
                </a:solidFill>
              </a:rPr>
              <a:t>közérdekű károkozási szándékkal</a:t>
            </a:r>
            <a:r>
              <a:rPr lang="en-US">
                <a:solidFill>
                  <a:schemeClr val="dk1"/>
                </a:solidFill>
              </a:rPr>
              <a:t>. Szervezett, ellenséges tevékenység, amelyben a szereplők </a:t>
            </a:r>
            <a:r>
              <a:rPr b="1" lang="en-US">
                <a:solidFill>
                  <a:schemeClr val="dk1"/>
                </a:solidFill>
              </a:rPr>
              <a:t>stratégiai megtévesztést és médiamanipulációs eszközöket</a:t>
            </a:r>
            <a:r>
              <a:rPr lang="en-US">
                <a:solidFill>
                  <a:schemeClr val="dk1"/>
                </a:solidFill>
              </a:rPr>
              <a:t> alkalmaznak politikai, katonai vagy kereskedelmi céljaik előmozdítására.</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A dezinformáció főbb jellemzői:</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Szándékos és stratégiai jelleg:</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félretájékoztatással (misinformation) ellentétben – amely akaratlanul terjesztett hamis információ – a dezinformációt </a:t>
            </a:r>
            <a:r>
              <a:rPr b="1" lang="en-US">
                <a:solidFill>
                  <a:schemeClr val="dk1"/>
                </a:solidFill>
              </a:rPr>
              <a:t>tudatosan</a:t>
            </a:r>
            <a:r>
              <a:rPr lang="en-US">
                <a:solidFill>
                  <a:schemeClr val="dk1"/>
                </a:solidFill>
              </a:rPr>
              <a:t>, egyértelmű megtévesztési vagy manipulációs szándékkal terjesztik. Egy másik rokon fogalom a </a:t>
            </a:r>
            <a:r>
              <a:rPr b="1" lang="en-US">
                <a:solidFill>
                  <a:schemeClr val="dk1"/>
                </a:solidFill>
              </a:rPr>
              <a:t>malinformáció</a:t>
            </a:r>
            <a:r>
              <a:rPr lang="en-US">
                <a:solidFill>
                  <a:schemeClr val="dk1"/>
                </a:solidFill>
              </a:rPr>
              <a:t>, amely </a:t>
            </a:r>
            <a:r>
              <a:rPr b="1" lang="en-US">
                <a:solidFill>
                  <a:schemeClr val="dk1"/>
                </a:solidFill>
              </a:rPr>
              <a:t>valós információk</a:t>
            </a:r>
            <a:r>
              <a:rPr lang="en-US">
                <a:solidFill>
                  <a:schemeClr val="dk1"/>
                </a:solidFill>
              </a:rPr>
              <a:t> közlését jelenti károkozási céllal, gyakran kiragadva a kontextusból vagy magánjellegű információk nyilvánosságra hozásával.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Taktikák és megvalósítási formák:</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dezinformációs kampányok </a:t>
            </a:r>
            <a:r>
              <a:rPr b="1" lang="en-US">
                <a:solidFill>
                  <a:schemeClr val="dk1"/>
                </a:solidFill>
              </a:rPr>
              <a:t>összehangolt tevékenységek</a:t>
            </a:r>
            <a:r>
              <a:rPr lang="en-US">
                <a:solidFill>
                  <a:schemeClr val="dk1"/>
                </a:solidFill>
              </a:rPr>
              <a:t> révén valósulnak meg, amelyek „</a:t>
            </a:r>
            <a:r>
              <a:rPr b="1" lang="en-US">
                <a:solidFill>
                  <a:schemeClr val="dk1"/>
                </a:solidFill>
              </a:rPr>
              <a:t>fegyverként használják a különböző retorikai stratégiákat és tudásformákat</a:t>
            </a:r>
            <a:r>
              <a:rPr lang="en-US">
                <a:solidFill>
                  <a:schemeClr val="dk1"/>
                </a:solidFill>
              </a:rPr>
              <a:t> – nemcsak hamis állításokat, hanem igazságokat, féligazságokat és értékítéleteket is –, hogy kihasználják és felerősítsék a kultúrharcokat és az identitásalapú konfliktusokat”. Ezek a kampányok számos megtévesztő magatartás és káros tartalom formájában terjedhetnek, többek között:</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Asztroturfing:</a:t>
            </a:r>
            <a:r>
              <a:rPr lang="en-US">
                <a:solidFill>
                  <a:schemeClr val="dk1"/>
                </a:solidFill>
              </a:rPr>
              <a:t> Központilag szervezett kampányok, amelyek alulról jövő civil kezdeményezéseknek álcázzák magukat.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Összeesküvés-elméletek:</a:t>
            </a:r>
            <a:r>
              <a:rPr lang="en-US">
                <a:solidFill>
                  <a:schemeClr val="dk1"/>
                </a:solidFill>
              </a:rPr>
              <a:t> Hivatalos magyarázatok megkérdőjelezése, amelyek titkos csoportokat vagy megrendezett eseményeket feltételeznek.</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Clickbait:</a:t>
            </a:r>
            <a:r>
              <a:rPr lang="en-US">
                <a:solidFill>
                  <a:schemeClr val="dk1"/>
                </a:solidFill>
              </a:rPr>
              <a:t> Félrevezető címek és bélyegképek szándékos használata a profit vagy a népszerűség növelése érdekében.</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Számítógépes (automatizált) propaganda:</a:t>
            </a:r>
            <a:r>
              <a:rPr lang="en-US">
                <a:solidFill>
                  <a:schemeClr val="dk1"/>
                </a:solidFill>
              </a:rPr>
              <a:t> Az automatizálás – például botok és algoritmusok – szerepének hangsúlyozása a dezinformáció tömeges terjesztésében.</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Internetes manipuláció:</a:t>
            </a:r>
            <a:r>
              <a:rPr lang="en-US">
                <a:solidFill>
                  <a:schemeClr val="dk1"/>
                </a:solidFill>
              </a:rPr>
              <a:t> Online digitális technológiák, algoritmusok, közösségi botok és automatizált szkriptek alkalmazása kereskedelmi, társadalmi, katonai vagy politikai célokra.</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Célok:</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dezinformáció elsődleges célja gyakran a </a:t>
            </a:r>
            <a:r>
              <a:rPr b="1" lang="en-US">
                <a:solidFill>
                  <a:schemeClr val="dk1"/>
                </a:solidFill>
              </a:rPr>
              <a:t>liberális demokráciák destabilizálása</a:t>
            </a:r>
            <a:r>
              <a:rPr lang="en-US">
                <a:solidFill>
                  <a:schemeClr val="dk1"/>
                </a:solidFill>
              </a:rPr>
              <a:t>, a szövetségek aláásása, valamint a </a:t>
            </a:r>
            <a:r>
              <a:rPr b="1" lang="en-US">
                <a:solidFill>
                  <a:schemeClr val="dk1"/>
                </a:solidFill>
              </a:rPr>
              <a:t>társadalmi megosztottság elmélyítése</a:t>
            </a:r>
            <a:r>
              <a:rPr lang="en-US">
                <a:solidFill>
                  <a:schemeClr val="dk1"/>
                </a:solidFill>
              </a:rPr>
              <a:t> geopolitikai érdekek mentén. Arra törekszik, hogy </a:t>
            </a:r>
            <a:r>
              <a:rPr b="1" lang="en-US">
                <a:solidFill>
                  <a:schemeClr val="dk1"/>
                </a:solidFill>
              </a:rPr>
              <a:t>zavart és „információs bénultságot”</a:t>
            </a:r>
            <a:r>
              <a:rPr lang="en-US">
                <a:solidFill>
                  <a:schemeClr val="dk1"/>
                </a:solidFill>
              </a:rPr>
              <a:t> idézzen elő, amelynek hatására az emberek mindennel szemben bizalmatlanná válnak, és így könnyebben manipulálhatók lesznek.</a:t>
            </a:r>
            <a:endParaRPr>
              <a:solidFill>
                <a:schemeClr val="dk1"/>
              </a:solidFil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b18e1632d1_0_4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0" name="Google Shape;300;g3b18e1632d1_0_4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Történelmi kontextus:</a:t>
            </a:r>
            <a:r>
              <a:rPr lang="en-US">
                <a:solidFill>
                  <a:schemeClr val="dk1"/>
                </a:solidFill>
              </a:rPr>
              <a:t> A dezinformáció nem új jelenség; legalább a római kor óta az emberi kommunikáció része.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Ókori Róma:</a:t>
            </a:r>
            <a:r>
              <a:rPr lang="en-US">
                <a:solidFill>
                  <a:schemeClr val="dk1"/>
                </a:solidFill>
              </a:rPr>
              <a:t> Octavianus propagandakampányt folytatott Antonius ellen, amelyben „rövid, ütős szlogenekkel” ellátott érméket használt hírnevének befeketítésére.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nyomtatott sajtó kora:</a:t>
            </a:r>
            <a:r>
              <a:rPr lang="en-US">
                <a:solidFill>
                  <a:schemeClr val="dk1"/>
                </a:solidFill>
              </a:rPr>
              <a:t> Gutenberg nyomdájának feltalálása drámaian felerősítette a dezinformáció terjedését, ami az első nagyszabású álhírhez, az 1835-ös „Nagy holdátveréshez” vezetett.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20. század:</a:t>
            </a:r>
            <a:r>
              <a:rPr lang="en-US">
                <a:solidFill>
                  <a:schemeClr val="dk1"/>
                </a:solidFill>
              </a:rPr>
              <a:t> A rádió és a televízió megjelenése tovább fejlesztette az egytől-sokhoz irányuló kommunikációt, és a propaganda kulcsszerepet játszott az első és a második világháborúban, démonizálva az ellenséget és a nacionalizmusra apellálva.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Modern veszélyek (digitális kor):</a:t>
            </a:r>
            <a:r>
              <a:rPr lang="en-US">
                <a:solidFill>
                  <a:schemeClr val="dk1"/>
                </a:solidFill>
              </a:rPr>
              <a:t> Az internet és a közösségi média megjelenése drámaian megsokszorozta a dezinformáció kockázatait és hatékonyságát.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Kapcsolódás és számítástechnika:</a:t>
            </a:r>
            <a:r>
              <a:rPr lang="en-US">
                <a:solidFill>
                  <a:schemeClr val="dk1"/>
                </a:solidFill>
              </a:rPr>
              <a:t> A magas internet- és közösségimédia-használat, valamint az MI-technológiák fejlődése lehetővé teszi, hogy szereplők példátlan léptékben és sebességgel, alacsony költséggel hozzanak létre és terjesszenek dezinformációt.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Szűrők hiánya:</a:t>
            </a:r>
            <a:r>
              <a:rPr lang="en-US">
                <a:solidFill>
                  <a:schemeClr val="dk1"/>
                </a:solidFill>
              </a:rPr>
              <a:t> A hidegháború időszakával ellentétben jelenleg kevés hatékony szűrő létezik, amely megakadályozná, hogy a dezinformáció eljusson a felhasználókhoz az interneten és a közösségi médián keresztül.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bizalom eróziója:</a:t>
            </a:r>
            <a:r>
              <a:rPr lang="en-US">
                <a:solidFill>
                  <a:schemeClr val="dk1"/>
                </a:solidFill>
              </a:rPr>
              <a:t> Az információk hatalmas mennyisége és a hamis állításoknak való ismételt kitettség alááshatja a közbizalmat minden forrás iránt, beleértve a legitim híreket és a demokratikus intézményeket is.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Felismerési kihívások:</a:t>
            </a:r>
            <a:r>
              <a:rPr lang="en-US">
                <a:solidFill>
                  <a:schemeClr val="dk1"/>
                </a:solidFill>
              </a:rPr>
              <a:t> A dezinformációt szándékosan úgy alakítják ki, hogy nehéz legyen felismerni, és közösségi médián keresztüli terjedése nagy mennyiségű, hiányos, strukturálatlan és zajos adatot generál, ami a hagyományos felismerő algoritmusokat hatástalanná teszi. Az anonimitás tovább bonyolítja az eredet visszakövetését és az elkövetők felelősségre vonását.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Összességében</a:t>
            </a:r>
            <a:r>
              <a:rPr lang="en-US">
                <a:solidFill>
                  <a:schemeClr val="dk1"/>
                </a:solidFill>
              </a:rPr>
              <a:t> a dezinformáció az emberi pszichológiát és a technológiai fejlődést kihasználva terjeszt szándékosan hamis narratívákat, ami jelentős veszélyt jelent a tájékozott közbeszédre, a demokratikus folyamatokra és a társadalmi bizalomra.</a:t>
            </a:r>
            <a:endParaRPr>
              <a:solidFill>
                <a:schemeClr val="dk1"/>
              </a:solidFill>
            </a:endParaRPr>
          </a:p>
          <a:p>
            <a:pPr indent="0" lvl="0" marL="0" rtl="0" algn="l">
              <a:lnSpc>
                <a:spcPct val="115000"/>
              </a:lnSpc>
              <a:spcBef>
                <a:spcPts val="1200"/>
              </a:spcBef>
              <a:spcAft>
                <a:spcPts val="1200"/>
              </a:spcAft>
              <a:buSzPts val="1100"/>
              <a:buNone/>
            </a:pPr>
            <a:r>
              <a:rPr lang="en-US">
                <a:solidFill>
                  <a:schemeClr val="dk1"/>
                </a:solidFill>
              </a:rPr>
              <a:t>A technológia és a mesterséges intelligencia (MI) sokrétű és egyre kritikusabb szerepet játszik mind a dezinformáció terjesztésében, mind annak felismerésében.</a:t>
            </a:r>
            <a:endParaRPr b="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Dezinformáció:</a:t>
            </a:r>
            <a:br>
              <a:rPr b="1" lang="en-US">
                <a:solidFill>
                  <a:schemeClr val="dk1"/>
                </a:solidFill>
              </a:rPr>
            </a:br>
            <a:r>
              <a:rPr lang="en-US">
                <a:solidFill>
                  <a:schemeClr val="dk1"/>
                </a:solidFill>
              </a:rPr>
              <a:t>Szándékosan létrehozott és terjesztett hamis információ, amelynek célja az emberek megtévesztése vagy félrevezetése.</a:t>
            </a:r>
            <a:br>
              <a:rPr lang="en-US">
                <a:solidFill>
                  <a:schemeClr val="dk1"/>
                </a:solidFill>
              </a:rPr>
            </a:br>
            <a:r>
              <a:rPr b="1" lang="en-US">
                <a:solidFill>
                  <a:schemeClr val="dk1"/>
                </a:solidFill>
              </a:rPr>
              <a:t>Példa:</a:t>
            </a:r>
            <a:r>
              <a:rPr lang="en-US">
                <a:solidFill>
                  <a:schemeClr val="dk1"/>
                </a:solidFill>
              </a:rPr>
              <a:t> Közvéleményt manipulálni kívánó hamis hírcikkek.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Jellemzők:</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Szándékos megtévesztés</a:t>
            </a:r>
            <a:br>
              <a:rPr b="1" lang="en-US">
                <a:solidFill>
                  <a:schemeClr val="dk1"/>
                </a:solidFill>
              </a:rPr>
            </a:br>
            <a:r>
              <a:rPr lang="en-US">
                <a:solidFill>
                  <a:schemeClr val="dk1"/>
                </a:solidFill>
              </a:rPr>
              <a:t>A meghatározó jellemző: szándékosan terjesztik félrevezetés céljából.</a:t>
            </a:r>
            <a:br>
              <a:rPr lang="en-US">
                <a:solidFill>
                  <a:schemeClr val="dk1"/>
                </a:solidFill>
              </a:rPr>
            </a:br>
            <a:r>
              <a:rPr lang="en-US">
                <a:solidFill>
                  <a:schemeClr val="dk1"/>
                </a:solidFill>
              </a:rPr>
              <a:t>A félretájékoztatással (misinformation), amely lehet nem szándékos, ellentétben a dezinformáció tudatos stratégiát foglal magában.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Manipulált tartalom</a:t>
            </a:r>
            <a:br>
              <a:rPr b="1" lang="en-US">
                <a:solidFill>
                  <a:schemeClr val="dk1"/>
                </a:solidFill>
              </a:rPr>
            </a:br>
            <a:r>
              <a:rPr lang="en-US">
                <a:solidFill>
                  <a:schemeClr val="dk1"/>
                </a:solidFill>
              </a:rPr>
              <a:t>Használhat manipulált képeket, hamis videókat (deepfake-eket) vagy félrevezető címeket.</a:t>
            </a:r>
            <a:br>
              <a:rPr lang="en-US">
                <a:solidFill>
                  <a:schemeClr val="dk1"/>
                </a:solidFill>
              </a:rPr>
            </a:br>
            <a:r>
              <a:rPr lang="en-US">
                <a:solidFill>
                  <a:schemeClr val="dk1"/>
                </a:solidFill>
              </a:rPr>
              <a:t>Előfordul, hogy valós tényeket kiragadnak a kontextusukból egy hamis narratíva alátámasztására.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Érzelmi manipuláció</a:t>
            </a:r>
            <a:br>
              <a:rPr b="1" lang="en-US">
                <a:solidFill>
                  <a:schemeClr val="dk1"/>
                </a:solidFill>
              </a:rPr>
            </a:br>
            <a:r>
              <a:rPr lang="en-US">
                <a:solidFill>
                  <a:schemeClr val="dk1"/>
                </a:solidFill>
              </a:rPr>
              <a:t>Gyakran félelemre, haragra vagy együttérzésre hat, hogy megragadja a figyelmet és vírusszerűen terjedjen.</a:t>
            </a:r>
            <a:br>
              <a:rPr lang="en-US">
                <a:solidFill>
                  <a:schemeClr val="dk1"/>
                </a:solidFill>
              </a:rPr>
            </a:br>
            <a:r>
              <a:rPr lang="en-US">
                <a:solidFill>
                  <a:schemeClr val="dk1"/>
                </a:solidFill>
              </a:rPr>
              <a:t>Úgy tervezték, hogy erős érzelmi reakciókat váltson ki, amelyek háttérbe szorítják a kritikai gondolkodást.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Kitalált vagy rejtett források</a:t>
            </a:r>
            <a:br>
              <a:rPr b="1" lang="en-US">
                <a:solidFill>
                  <a:schemeClr val="dk1"/>
                </a:solidFill>
              </a:rPr>
            </a:br>
            <a:r>
              <a:rPr lang="en-US">
                <a:solidFill>
                  <a:schemeClr val="dk1"/>
                </a:solidFill>
              </a:rPr>
              <a:t>A dezinformáció származhat hamis fiókokból, botoktól vagy olyan weboldalakról, amelyek valódi hírforrásokat utánoznak.</a:t>
            </a:r>
            <a:br>
              <a:rPr lang="en-US">
                <a:solidFill>
                  <a:schemeClr val="dk1"/>
                </a:solidFill>
              </a:rPr>
            </a:br>
            <a:r>
              <a:rPr lang="en-US">
                <a:solidFill>
                  <a:schemeClr val="dk1"/>
                </a:solidFill>
              </a:rPr>
              <a:t>Előfordulhat, hogy elrejtik, ki hozta létre vagy finanszírozta.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Terjesztés haszonszerzés céljából</a:t>
            </a:r>
            <a:br>
              <a:rPr b="1" lang="en-US">
                <a:solidFill>
                  <a:schemeClr val="dk1"/>
                </a:solidFill>
              </a:rPr>
            </a:br>
            <a:r>
              <a:rPr lang="en-US">
                <a:solidFill>
                  <a:schemeClr val="dk1"/>
                </a:solidFill>
              </a:rPr>
              <a:t>Közvélemény befolyásolására, zavar keltésére, a bizalom aláásására, illetve politikai, pénzügyi vagy ideológiai célok elérésére használják.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Gyakran keveri az igazságot a hazugsággal</a:t>
            </a:r>
            <a:br>
              <a:rPr b="1" lang="en-US">
                <a:solidFill>
                  <a:schemeClr val="dk1"/>
                </a:solidFill>
              </a:rPr>
            </a:br>
            <a:r>
              <a:rPr lang="en-US">
                <a:solidFill>
                  <a:schemeClr val="dk1"/>
                </a:solidFill>
              </a:rPr>
              <a:t>Tartalmazhat néhány pontos információt, amelyet hamis állításokkal kevernek, így nehezebb felismerni.</a:t>
            </a:r>
            <a:br>
              <a:rPr lang="en-US">
                <a:solidFill>
                  <a:schemeClr val="dk1"/>
                </a:solidFill>
              </a:rPr>
            </a:br>
            <a:r>
              <a:rPr lang="en-US">
                <a:solidFill>
                  <a:schemeClr val="dk1"/>
                </a:solidFill>
              </a:rPr>
              <a:t>„Malinformation”-nek nevezik, amikor az igaz tényeket félrevezető módon mutatják be kár okozása céljából.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Példák:</a:t>
            </a:r>
            <a:br>
              <a:rPr b="1" lang="en-US">
                <a:solidFill>
                  <a:schemeClr val="dk1"/>
                </a:solidFill>
              </a:rPr>
            </a:br>
            <a:r>
              <a:rPr lang="en-US">
                <a:solidFill>
                  <a:schemeClr val="dk1"/>
                </a:solidFill>
              </a:rPr>
              <a:t>Egy hamis tweet, amely látszólag egy közegészségügyi szervezettől származik, és hamis vakcinakockázatokat terjeszt.</a:t>
            </a:r>
            <a:br>
              <a:rPr lang="en-US">
                <a:solidFill>
                  <a:schemeClr val="dk1"/>
                </a:solidFill>
              </a:rPr>
            </a:br>
            <a:r>
              <a:rPr lang="en-US">
                <a:solidFill>
                  <a:schemeClr val="dk1"/>
                </a:solidFill>
              </a:rPr>
              <a:t>Egy olyan videó, amelyet úgy szerkesztettek meg, hogy egy politikus olyasmit mondjon, amit valójában soha nem mondott.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Adathalászat (Phishing):</a:t>
            </a:r>
            <a:br>
              <a:rPr b="1" lang="en-US">
                <a:solidFill>
                  <a:schemeClr val="dk1"/>
                </a:solidFill>
              </a:rPr>
            </a:br>
            <a:r>
              <a:rPr b="1" lang="en-US">
                <a:solidFill>
                  <a:schemeClr val="dk1"/>
                </a:solidFill>
              </a:rPr>
              <a:t>Szándékos megtévesztés:</a:t>
            </a:r>
            <a:r>
              <a:rPr lang="en-US">
                <a:solidFill>
                  <a:schemeClr val="dk1"/>
                </a:solidFill>
              </a:rPr>
              <a:t> Az adathalász üzeneteket úgy alakítják ki, hogy becsapják a címzetteket, és érzékeny adatok megosztására vegyék rá őket – tudatosan félrevezető módon.</a:t>
            </a:r>
            <a:br>
              <a:rPr lang="en-US">
                <a:solidFill>
                  <a:schemeClr val="dk1"/>
                </a:solidFill>
              </a:rPr>
            </a:br>
            <a:r>
              <a:rPr b="1" lang="en-US">
                <a:solidFill>
                  <a:schemeClr val="dk1"/>
                </a:solidFill>
              </a:rPr>
              <a:t>Hamis tartalom:</a:t>
            </a:r>
            <a:r>
              <a:rPr lang="en-US">
                <a:solidFill>
                  <a:schemeClr val="dk1"/>
                </a:solidFill>
              </a:rPr>
              <a:t> Általában legitim szervezeteket (bank, iskola, platform) adnak ki maguknak hamis URL-ek, hamis arculat vagy megtévesztő ajánlatok segítségével.</a:t>
            </a:r>
            <a:br>
              <a:rPr lang="en-US">
                <a:solidFill>
                  <a:schemeClr val="dk1"/>
                </a:solidFill>
              </a:rPr>
            </a:br>
            <a:r>
              <a:rPr b="1" lang="en-US">
                <a:solidFill>
                  <a:schemeClr val="dk1"/>
                </a:solidFill>
              </a:rPr>
              <a:t>Dezinformációs keretbe illeszkedés:</a:t>
            </a:r>
            <a:r>
              <a:rPr lang="en-US">
                <a:solidFill>
                  <a:schemeClr val="dk1"/>
                </a:solidFill>
              </a:rPr>
              <a:t> A bevett meghatározások szerint az adathalászat rosszindulatú haszonszerzés céljából történő megtévesztés, így a dezinformáció egyik formája, nem pedig malinformation.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Gyakori példák:</a:t>
            </a:r>
            <a:br>
              <a:rPr b="1" lang="en-US">
                <a:solidFill>
                  <a:schemeClr val="dk1"/>
                </a:solidFill>
              </a:rPr>
            </a:br>
            <a:r>
              <a:rPr b="1" lang="en-US">
                <a:solidFill>
                  <a:schemeClr val="dk1"/>
                </a:solidFill>
              </a:rPr>
              <a:t>E-mailes adathalászat:</a:t>
            </a:r>
            <a:r>
              <a:rPr lang="en-US">
                <a:solidFill>
                  <a:schemeClr val="dk1"/>
                </a:solidFill>
              </a:rPr>
              <a:t> Hamis e-mail a bankodtól, amely arra kér, hogy „ellenőrizd a fiókodat”.</a:t>
            </a:r>
            <a:br>
              <a:rPr lang="en-US">
                <a:solidFill>
                  <a:schemeClr val="dk1"/>
                </a:solidFill>
              </a:rPr>
            </a:br>
            <a:r>
              <a:rPr b="1" lang="en-US">
                <a:solidFill>
                  <a:schemeClr val="dk1"/>
                </a:solidFill>
              </a:rPr>
              <a:t>Célzott adathalászat (spear phishing):</a:t>
            </a:r>
            <a:r>
              <a:rPr lang="en-US">
                <a:solidFill>
                  <a:schemeClr val="dk1"/>
                </a:solidFill>
              </a:rPr>
              <a:t> Személyre szabott üzenet, amely a nevedet, a cégedet vagy a szerepkörödet használja a hitelesség növelésére.</a:t>
            </a:r>
            <a:br>
              <a:rPr lang="en-US">
                <a:solidFill>
                  <a:schemeClr val="dk1"/>
                </a:solidFill>
              </a:rPr>
            </a:br>
            <a:r>
              <a:rPr b="1" lang="en-US">
                <a:solidFill>
                  <a:schemeClr val="dk1"/>
                </a:solidFill>
              </a:rPr>
              <a:t>Smishing:</a:t>
            </a:r>
            <a:r>
              <a:rPr lang="en-US">
                <a:solidFill>
                  <a:schemeClr val="dk1"/>
                </a:solidFill>
              </a:rPr>
              <a:t> Adathalászat SMS-ben vagy szöveges üzenetben.</a:t>
            </a:r>
            <a:br>
              <a:rPr lang="en-US">
                <a:solidFill>
                  <a:schemeClr val="dk1"/>
                </a:solidFill>
              </a:rPr>
            </a:br>
            <a:r>
              <a:rPr b="1" lang="en-US">
                <a:solidFill>
                  <a:schemeClr val="dk1"/>
                </a:solidFill>
              </a:rPr>
              <a:t>Vishing:</a:t>
            </a:r>
            <a:r>
              <a:rPr lang="en-US">
                <a:solidFill>
                  <a:schemeClr val="dk1"/>
                </a:solidFill>
              </a:rPr>
              <a:t> Telefonos adathalászat, amely technikai támogatásnak vagy kormányzati ügynöknek adja ki magát.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1200"/>
              </a:spcAft>
              <a:buSzPts val="1100"/>
              <a:buNone/>
            </a:pPr>
            <a:r>
              <a:rPr b="1" lang="en-US">
                <a:solidFill>
                  <a:schemeClr val="dk1"/>
                </a:solidFill>
              </a:rPr>
              <a:t>Érzelmi manipuláció (Emotional Engineering):</a:t>
            </a:r>
            <a:br>
              <a:rPr b="1" lang="en-US">
                <a:solidFill>
                  <a:schemeClr val="dk1"/>
                </a:solidFill>
              </a:rPr>
            </a:br>
            <a:r>
              <a:rPr b="1" lang="en-US">
                <a:solidFill>
                  <a:schemeClr val="dk1"/>
                </a:solidFill>
              </a:rPr>
              <a:t>Példák:</a:t>
            </a:r>
            <a:br>
              <a:rPr b="1" lang="en-US">
                <a:solidFill>
                  <a:schemeClr val="dk1"/>
                </a:solidFill>
              </a:rPr>
            </a:br>
            <a:r>
              <a:rPr lang="en-US">
                <a:solidFill>
                  <a:schemeClr val="dk1"/>
                </a:solidFill>
              </a:rPr>
              <a:t>• Technikai támogatásnak álcázva magukat jelszó megszerzésére irányuló próbálkozás</a:t>
            </a:r>
            <a:br>
              <a:rPr lang="en-US">
                <a:solidFill>
                  <a:schemeClr val="dk1"/>
                </a:solidFill>
              </a:rPr>
            </a:br>
            <a:r>
              <a:rPr lang="en-US">
                <a:solidFill>
                  <a:schemeClr val="dk1"/>
                </a:solidFill>
              </a:rPr>
              <a:t>• Valakit rosszindulatú linkre kattintásra rászedni</a:t>
            </a:r>
            <a:br>
              <a:rPr lang="en-US">
                <a:solidFill>
                  <a:schemeClr val="dk1"/>
                </a:solidFill>
              </a:rPr>
            </a:br>
            <a:r>
              <a:rPr lang="en-US">
                <a:solidFill>
                  <a:schemeClr val="dk1"/>
                </a:solidFill>
              </a:rPr>
              <a:t>• Kollégának kiadva magukat érzékeny adatok bekérésére irányuló kísérlet</a:t>
            </a:r>
            <a:endParaRPr b="1"/>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spcBef>
                <a:spcPts val="0"/>
              </a:spcBef>
              <a:spcAft>
                <a:spcPts val="0"/>
              </a:spcAft>
              <a:buClr>
                <a:schemeClr val="dk1"/>
              </a:buClr>
              <a:buSzPts val="1100"/>
              <a:buFont typeface="Arial"/>
              <a:buNone/>
            </a:pPr>
            <a:r>
              <a:rPr b="1" lang="en-US"/>
              <a:t>Félretájékoztatás:</a:t>
            </a:r>
            <a:endParaRPr b="1"/>
          </a:p>
          <a:p>
            <a:pPr indent="0" lvl="0" marL="158750" rtl="0" algn="l">
              <a:spcBef>
                <a:spcPts val="0"/>
              </a:spcBef>
              <a:spcAft>
                <a:spcPts val="0"/>
              </a:spcAft>
              <a:buClr>
                <a:schemeClr val="dk1"/>
              </a:buClr>
              <a:buSzPts val="1100"/>
              <a:buFont typeface="Arial"/>
              <a:buNone/>
            </a:pPr>
            <a:r>
              <a:t/>
            </a:r>
            <a:endParaRPr b="1"/>
          </a:p>
          <a:p>
            <a:pPr indent="0" lvl="0" marL="158750" rtl="0" algn="l">
              <a:spcBef>
                <a:spcPts val="0"/>
              </a:spcBef>
              <a:spcAft>
                <a:spcPts val="0"/>
              </a:spcAft>
              <a:buClr>
                <a:schemeClr val="dk1"/>
              </a:buClr>
              <a:buSzPts val="1100"/>
              <a:buFont typeface="Arial"/>
              <a:buNone/>
            </a:pPr>
            <a:r>
              <a:rPr lang="en-US"/>
              <a:t>Hamis vagy pontatlan információk megosztása félrevezetés szándéka nélkül.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Példa: Helytelenül feliratozott kép megosztása abban a hitben, hogy igaz.</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Jellemzők:</a:t>
            </a:r>
            <a:endParaRPr/>
          </a:p>
          <a:p>
            <a:pPr indent="0" lvl="0" marL="158750" rtl="0" algn="l">
              <a:spcBef>
                <a:spcPts val="0"/>
              </a:spcBef>
              <a:spcAft>
                <a:spcPts val="0"/>
              </a:spcAft>
              <a:buClr>
                <a:schemeClr val="dk1"/>
              </a:buClr>
              <a:buSzPts val="1100"/>
              <a:buFont typeface="Arial"/>
              <a:buNone/>
            </a:pPr>
            <a:r>
              <a:rPr lang="en-US"/>
              <a:t>1. Nem szándékos</a:t>
            </a:r>
            <a:endParaRPr/>
          </a:p>
          <a:p>
            <a:pPr indent="0" lvl="0" marL="158750" rtl="0" algn="l">
              <a:spcBef>
                <a:spcPts val="0"/>
              </a:spcBef>
              <a:spcAft>
                <a:spcPts val="0"/>
              </a:spcAft>
              <a:buClr>
                <a:schemeClr val="dk1"/>
              </a:buClr>
              <a:buSzPts val="1100"/>
              <a:buFont typeface="Arial"/>
              <a:buNone/>
            </a:pPr>
            <a:r>
              <a:rPr lang="en-US"/>
              <a:t>A megosztó személy nem szándékosan téveszt meg másokat.</a:t>
            </a:r>
            <a:endParaRPr/>
          </a:p>
          <a:p>
            <a:pPr indent="0" lvl="0" marL="158750" rtl="0" algn="l">
              <a:spcBef>
                <a:spcPts val="0"/>
              </a:spcBef>
              <a:spcAft>
                <a:spcPts val="0"/>
              </a:spcAft>
              <a:buClr>
                <a:schemeClr val="dk1"/>
              </a:buClr>
              <a:buSzPts val="1100"/>
              <a:buFont typeface="Arial"/>
              <a:buNone/>
            </a:pPr>
            <a:r>
              <a:rPr lang="en-US"/>
              <a:t>Gyakran félreértésből, rossz tényellenőrzésből vagy pletykák elhittéből fakad.</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2. Hamis vagy hiányos információkon alapul</a:t>
            </a:r>
            <a:endParaRPr/>
          </a:p>
          <a:p>
            <a:pPr indent="0" lvl="0" marL="158750" rtl="0" algn="l">
              <a:spcBef>
                <a:spcPts val="0"/>
              </a:spcBef>
              <a:spcAft>
                <a:spcPts val="0"/>
              </a:spcAft>
              <a:buClr>
                <a:schemeClr val="dk1"/>
              </a:buClr>
              <a:buSzPts val="1100"/>
              <a:buFont typeface="Arial"/>
              <a:buNone/>
            </a:pPr>
            <a:r>
              <a:rPr lang="en-US"/>
              <a:t>Tartalmazhat helytelen statisztikákat, elavult tényeket vagy félreértelmezett kutatásokat.</a:t>
            </a:r>
            <a:endParaRPr/>
          </a:p>
          <a:p>
            <a:pPr indent="0" lvl="0" marL="158750" rtl="0" algn="l">
              <a:spcBef>
                <a:spcPts val="0"/>
              </a:spcBef>
              <a:spcAft>
                <a:spcPts val="0"/>
              </a:spcAft>
              <a:buClr>
                <a:schemeClr val="dk1"/>
              </a:buClr>
              <a:buSzPts val="1100"/>
              <a:buFont typeface="Arial"/>
              <a:buNone/>
            </a:pPr>
            <a:r>
              <a:rPr lang="en-US"/>
              <a:t>Néha egyszerűen kiragadják a kontextusból.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3. Hitelesnek tűnhet</a:t>
            </a:r>
            <a:endParaRPr/>
          </a:p>
          <a:p>
            <a:pPr indent="0" lvl="0" marL="158750" rtl="0" algn="l">
              <a:spcBef>
                <a:spcPts val="0"/>
              </a:spcBef>
              <a:spcAft>
                <a:spcPts val="0"/>
              </a:spcAft>
              <a:buClr>
                <a:schemeClr val="dk1"/>
              </a:buClr>
              <a:buSzPts val="1100"/>
              <a:buFont typeface="Arial"/>
              <a:buNone/>
            </a:pPr>
            <a:r>
              <a:rPr lang="en-US"/>
              <a:t>A félretájékoztatás gyakran valósnak vagy megbízhatónak tűnik, különösen, ha barátoktól, családtagoktól vagy ismerős forrásokból származik.</a:t>
            </a:r>
            <a:endParaRPr/>
          </a:p>
          <a:p>
            <a:pPr indent="0" lvl="0" marL="158750" rtl="0" algn="l">
              <a:spcBef>
                <a:spcPts val="0"/>
              </a:spcBef>
              <a:spcAft>
                <a:spcPts val="0"/>
              </a:spcAft>
              <a:buClr>
                <a:schemeClr val="dk1"/>
              </a:buClr>
              <a:buSzPts val="1100"/>
              <a:buFont typeface="Arial"/>
              <a:buNone/>
            </a:pPr>
            <a:r>
              <a:rPr lang="en-US"/>
              <a:t>Könnyen terjed a közösségi médiában érzelmi vagy szenzációs tartalom miatt.</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4. Helytelenül használhat fel valódi forrásokat</a:t>
            </a:r>
            <a:endParaRPr/>
          </a:p>
          <a:p>
            <a:pPr indent="0" lvl="0" marL="158750" rtl="0" algn="l">
              <a:spcBef>
                <a:spcPts val="0"/>
              </a:spcBef>
              <a:spcAft>
                <a:spcPts val="0"/>
              </a:spcAft>
              <a:buClr>
                <a:schemeClr val="dk1"/>
              </a:buClr>
              <a:buSzPts val="1100"/>
              <a:buFont typeface="Arial"/>
              <a:buNone/>
            </a:pPr>
            <a:r>
              <a:rPr lang="en-US"/>
              <a:t>Az emberek idézhetik rosszul a szakértőket, címsorokat használhatnak anélkül, hogy elolvasnák a teljes cikkeket, vagy paródiára/szatírára támaszkodhatnak anélkül, hogy észrevennék.</a:t>
            </a:r>
            <a:endParaRPr/>
          </a:p>
          <a:p>
            <a:pPr indent="0" lvl="0" marL="158750" rtl="0" algn="l">
              <a:spcBef>
                <a:spcPts val="0"/>
              </a:spcBef>
              <a:spcAft>
                <a:spcPts val="0"/>
              </a:spcAft>
              <a:buClr>
                <a:schemeClr val="dk1"/>
              </a:buClr>
              <a:buSzPts val="1100"/>
              <a:buFont typeface="Arial"/>
              <a:buNone/>
            </a:pPr>
            <a:r>
              <a:rPr lang="en-US"/>
              <a:t>5. Felerősítheti a pánikot</a:t>
            </a:r>
            <a:endParaRPr/>
          </a:p>
          <a:p>
            <a:pPr indent="0" lvl="0" marL="158750" rtl="0" algn="l">
              <a:spcBef>
                <a:spcPts val="0"/>
              </a:spcBef>
              <a:spcAft>
                <a:spcPts val="0"/>
              </a:spcAft>
              <a:buClr>
                <a:schemeClr val="dk1"/>
              </a:buClr>
              <a:buSzPts val="1100"/>
              <a:buFont typeface="Arial"/>
              <a:buNone/>
            </a:pPr>
            <a:r>
              <a:rPr lang="en-US"/>
              <a:t>A félretájékoztatás még szándék nélkül is pánikot szíthat, félrevezető döntéseket hozhat, vagy sztereotípiákat terjeszthet. Az ismétlés a hamis információkat „igaznak” tűrheti (az illuzórikus igazsághatás).</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Példák:</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Egy COVID-19-et gyógyító természetes gyógymódról szóló virális poszt megosztása, abban a hitben, hogy az hasznos.</a:t>
            </a:r>
            <a:endParaRPr/>
          </a:p>
          <a:p>
            <a:pPr indent="0" lvl="0" marL="158750" rtl="0" algn="l">
              <a:spcBef>
                <a:spcPts val="0"/>
              </a:spcBef>
              <a:spcAft>
                <a:spcPts val="0"/>
              </a:spcAft>
              <a:buClr>
                <a:schemeClr val="dk1"/>
              </a:buClr>
              <a:buSzPts val="1100"/>
              <a:buFont typeface="Arial"/>
              <a:buNone/>
            </a:pPr>
            <a:r>
              <a:rPr lang="en-US"/>
              <a:t>Egy elavult fotó újraközlése egy rendkívüli hír alatt, abban a hitben, hogy az friss.</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spcBef>
                <a:spcPts val="0"/>
              </a:spcBef>
              <a:spcAft>
                <a:spcPts val="0"/>
              </a:spcAft>
              <a:buClr>
                <a:schemeClr val="dk1"/>
              </a:buClr>
              <a:buSzPts val="1100"/>
              <a:buFont typeface="Arial"/>
              <a:buNone/>
            </a:pPr>
            <a:r>
              <a:rPr b="1" lang="en-US"/>
              <a:t>Ártó szándékú információ:</a:t>
            </a:r>
            <a:endParaRPr b="1"/>
          </a:p>
          <a:p>
            <a:pPr indent="0" lvl="0" marL="158750" rtl="0" algn="l">
              <a:spcBef>
                <a:spcPts val="0"/>
              </a:spcBef>
              <a:spcAft>
                <a:spcPts val="0"/>
              </a:spcAft>
              <a:buClr>
                <a:schemeClr val="dk1"/>
              </a:buClr>
              <a:buSzPts val="1100"/>
              <a:buFont typeface="Arial"/>
              <a:buNone/>
            </a:pPr>
            <a:r>
              <a:t/>
            </a:r>
            <a:endParaRPr b="1"/>
          </a:p>
          <a:p>
            <a:pPr indent="0" lvl="0" marL="158750" rtl="0" algn="l">
              <a:spcBef>
                <a:spcPts val="0"/>
              </a:spcBef>
              <a:spcAft>
                <a:spcPts val="0"/>
              </a:spcAft>
              <a:buClr>
                <a:schemeClr val="dk1"/>
              </a:buClr>
              <a:buSzPts val="1100"/>
              <a:buFont typeface="Arial"/>
              <a:buNone/>
            </a:pPr>
            <a:r>
              <a:rPr lang="en-US"/>
              <a:t>Valódi információ, amelyet egy személy, szervezet vagy ország megkárosítására használnak fel.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Példa: Személyes adatok kiszivárogtatása valaki megszégyenítésének céljából.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Jellemzők:</a:t>
            </a:r>
            <a:endParaRPr/>
          </a:p>
          <a:p>
            <a:pPr indent="0" lvl="0" marL="158750" rtl="0" algn="l">
              <a:spcBef>
                <a:spcPts val="0"/>
              </a:spcBef>
              <a:spcAft>
                <a:spcPts val="0"/>
              </a:spcAft>
              <a:buClr>
                <a:schemeClr val="dk1"/>
              </a:buClr>
              <a:buSzPts val="1100"/>
              <a:buFont typeface="Arial"/>
              <a:buNone/>
            </a:pPr>
            <a:r>
              <a:rPr lang="en-US"/>
              <a:t>1. Valódi információkon alapul</a:t>
            </a:r>
            <a:endParaRPr/>
          </a:p>
          <a:p>
            <a:pPr indent="0" lvl="0" marL="158750" rtl="0" algn="l">
              <a:spcBef>
                <a:spcPts val="0"/>
              </a:spcBef>
              <a:spcAft>
                <a:spcPts val="0"/>
              </a:spcAft>
              <a:buClr>
                <a:schemeClr val="dk1"/>
              </a:buClr>
              <a:buSzPts val="1100"/>
              <a:buFont typeface="Arial"/>
              <a:buNone/>
            </a:pPr>
            <a:r>
              <a:rPr lang="en-US"/>
              <a:t>A tartalom tényszerűen helyes, de a megosztás módja és oka káros.</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Példa: Valaki privát üzeneteinek vagy személyes adatainak kiszivárogtatása.</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2. Károkozási szándék</a:t>
            </a:r>
            <a:endParaRPr/>
          </a:p>
          <a:p>
            <a:pPr indent="0" lvl="0" marL="158750" rtl="0" algn="l">
              <a:spcBef>
                <a:spcPts val="0"/>
              </a:spcBef>
              <a:spcAft>
                <a:spcPts val="0"/>
              </a:spcAft>
              <a:buClr>
                <a:schemeClr val="dk1"/>
              </a:buClr>
              <a:buSzPts val="1100"/>
              <a:buFont typeface="Arial"/>
              <a:buNone/>
            </a:pPr>
            <a:r>
              <a:rPr lang="en-US"/>
              <a:t>A cél a hírnév rontása, gyűlöletkeltés, manipuláció vagy konfliktus előidézése.</a:t>
            </a:r>
            <a:endParaRPr/>
          </a:p>
          <a:p>
            <a:pPr indent="0" lvl="0" marL="158750" rtl="0" algn="l">
              <a:spcBef>
                <a:spcPts val="0"/>
              </a:spcBef>
              <a:spcAft>
                <a:spcPts val="0"/>
              </a:spcAft>
              <a:buClr>
                <a:schemeClr val="dk1"/>
              </a:buClr>
              <a:buSzPts val="1100"/>
              <a:buFont typeface="Arial"/>
              <a:buNone/>
            </a:pPr>
            <a:r>
              <a:rPr lang="en-US"/>
              <a:t>Gyakran használják politikai vagy személyes támadásokban.</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3. Kontextusból kiragadva</a:t>
            </a:r>
            <a:endParaRPr/>
          </a:p>
          <a:p>
            <a:pPr indent="0" lvl="0" marL="158750" rtl="0" algn="l">
              <a:spcBef>
                <a:spcPts val="0"/>
              </a:spcBef>
              <a:spcAft>
                <a:spcPts val="0"/>
              </a:spcAft>
              <a:buClr>
                <a:schemeClr val="dk1"/>
              </a:buClr>
              <a:buSzPts val="1100"/>
              <a:buFont typeface="Arial"/>
              <a:buNone/>
            </a:pPr>
            <a:r>
              <a:rPr lang="en-US"/>
              <a:t>Valódi információkat a szükséges háttérinformációk nélkül mutatnak be, félrevezetően használnak fel vagy torzítanak.</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Példa: Valakit pontosan idéznek, de a kontextus eltávolításával a jelentés megfordítása érdekében.</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4. Magánélet megsértése</a:t>
            </a:r>
            <a:endParaRPr/>
          </a:p>
          <a:p>
            <a:pPr indent="0" lvl="0" marL="158750" rtl="0" algn="l">
              <a:spcBef>
                <a:spcPts val="0"/>
              </a:spcBef>
              <a:spcAft>
                <a:spcPts val="0"/>
              </a:spcAft>
              <a:buClr>
                <a:schemeClr val="dk1"/>
              </a:buClr>
              <a:buSzPts val="1100"/>
              <a:buFont typeface="Arial"/>
              <a:buNone/>
            </a:pPr>
            <a:r>
              <a:rPr lang="en-US"/>
              <a:t>Személyes vagy érzékeny tartalmak – például orvosi feljegyzések, címek vagy képek – megosztása engedély nélkül.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Időnként doxolást (személyes adatok online közzététele) is magában foglal.</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5. Maximális kár okozására időzítve</a:t>
            </a:r>
            <a:endParaRPr/>
          </a:p>
          <a:p>
            <a:pPr indent="0" lvl="0" marL="158750" rtl="0" algn="l">
              <a:spcBef>
                <a:spcPts val="0"/>
              </a:spcBef>
              <a:spcAft>
                <a:spcPts val="0"/>
              </a:spcAft>
              <a:buClr>
                <a:schemeClr val="dk1"/>
              </a:buClr>
              <a:buSzPts val="1100"/>
              <a:buFont typeface="Arial"/>
              <a:buNone/>
            </a:pPr>
            <a:r>
              <a:rPr lang="en-US"/>
              <a:t>Az ártó szándékú információkat stratégiailag is közzétehetik, például választások, tüntetések vagy nyilvános válságok során, a félelem vagy a zavarodottság fokozása érdekében.</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lang="en-US"/>
              <a:t>Példák:</a:t>
            </a:r>
            <a:endParaRPr/>
          </a:p>
          <a:p>
            <a:pPr indent="0" lvl="0" marL="158750" rtl="0" algn="l">
              <a:spcBef>
                <a:spcPts val="0"/>
              </a:spcBef>
              <a:spcAft>
                <a:spcPts val="0"/>
              </a:spcAft>
              <a:buClr>
                <a:schemeClr val="dk1"/>
              </a:buClr>
              <a:buSzPts val="1100"/>
              <a:buFont typeface="Arial"/>
              <a:buNone/>
            </a:pPr>
            <a:r>
              <a:rPr lang="en-US"/>
              <a:t>Politikustól származó, feltört e-mailek közzététele közvetlenül a választások előtt.</a:t>
            </a:r>
            <a:endParaRPr/>
          </a:p>
          <a:p>
            <a:pPr indent="0" lvl="0" marL="158750" rtl="0" algn="l">
              <a:spcBef>
                <a:spcPts val="0"/>
              </a:spcBef>
              <a:spcAft>
                <a:spcPts val="0"/>
              </a:spcAft>
              <a:buClr>
                <a:schemeClr val="dk1"/>
              </a:buClr>
              <a:buSzPts val="1100"/>
              <a:buFont typeface="Arial"/>
              <a:buNone/>
            </a:pPr>
            <a:r>
              <a:rPr lang="en-US"/>
              <a:t>Valós híradás közlése valaki múltjáról, hogy évekkel később lerombolja a hírnevét.</a:t>
            </a:r>
            <a:endParaRPr/>
          </a:p>
          <a:p>
            <a:pPr indent="0" lvl="0" marL="158750" rtl="0" algn="l">
              <a:spcBef>
                <a:spcPts val="0"/>
              </a:spcBef>
              <a:spcAft>
                <a:spcPts val="0"/>
              </a:spcAft>
              <a:buClr>
                <a:schemeClr val="dk1"/>
              </a:buClr>
              <a:buSzPts val="1100"/>
              <a:buFont typeface="Arial"/>
              <a:buNone/>
            </a:pPr>
            <a:r>
              <a:rPr lang="en-US"/>
              <a:t>Valódi fotók közzététele valakiről félrevezető felirattal gyűlöletkeltés céljából.</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 name="Google Shape;36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Álhírek (Fake News):</a:t>
            </a:r>
            <a:br>
              <a:rPr b="1" lang="en-US">
                <a:solidFill>
                  <a:schemeClr val="dk1"/>
                </a:solidFill>
              </a:rPr>
            </a:br>
            <a:r>
              <a:rPr lang="en-US">
                <a:solidFill>
                  <a:schemeClr val="dk1"/>
                </a:solidFill>
              </a:rPr>
              <a:t>Kitalált hírek, történetek, amelyeket legitim újságírásként mutatnak be, és gyakran a közösségi médiában terjednek.</a:t>
            </a:r>
            <a:br>
              <a:rPr lang="en-US">
                <a:solidFill>
                  <a:schemeClr val="dk1"/>
                </a:solidFill>
              </a:rPr>
            </a:br>
            <a:r>
              <a:rPr b="1" lang="en-US">
                <a:solidFill>
                  <a:schemeClr val="dk1"/>
                </a:solidFill>
              </a:rPr>
              <a:t>Példa:</a:t>
            </a:r>
            <a:r>
              <a:rPr lang="en-US">
                <a:solidFill>
                  <a:schemeClr val="dk1"/>
                </a:solidFill>
              </a:rPr>
              <a:t> Egy vírus gyorsasággal terjedő címek, amelyek hamis tudományos felfedezéseket állítanak.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Jellemzők:</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Teljesen vagy részben hamis</a:t>
            </a:r>
            <a:br>
              <a:rPr b="1" lang="en-US">
                <a:solidFill>
                  <a:schemeClr val="dk1"/>
                </a:solidFill>
              </a:rPr>
            </a:br>
            <a:r>
              <a:rPr lang="en-US">
                <a:solidFill>
                  <a:schemeClr val="dk1"/>
                </a:solidFill>
              </a:rPr>
              <a:t>A tartalom lényege kitalált, eltorzított vagy kiragadott a kontextusából.</a:t>
            </a:r>
            <a:br>
              <a:rPr lang="en-US">
                <a:solidFill>
                  <a:schemeClr val="dk1"/>
                </a:solidFill>
              </a:rPr>
            </a:br>
            <a:r>
              <a:rPr lang="en-US">
                <a:solidFill>
                  <a:schemeClr val="dk1"/>
                </a:solidFill>
              </a:rPr>
              <a:t>Használhat kattintásvadász címeket, kitalált idézeteket vagy soha meg nem történt eseményeket.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Valódi hírnek álcázva</a:t>
            </a:r>
            <a:br>
              <a:rPr b="1" lang="en-US">
                <a:solidFill>
                  <a:schemeClr val="dk1"/>
                </a:solidFill>
              </a:rPr>
            </a:br>
            <a:r>
              <a:rPr lang="en-US">
                <a:solidFill>
                  <a:schemeClr val="dk1"/>
                </a:solidFill>
              </a:rPr>
              <a:t>A professzionális újságírás látszatát kelti (pl. hamis híroldalak, amelyek valódi médiumokat utánoznak).</a:t>
            </a:r>
            <a:br>
              <a:rPr lang="en-US">
                <a:solidFill>
                  <a:schemeClr val="dk1"/>
                </a:solidFill>
              </a:rPr>
            </a:br>
            <a:r>
              <a:rPr lang="en-US">
                <a:solidFill>
                  <a:schemeClr val="dk1"/>
                </a:solidFill>
              </a:rPr>
              <a:t>Megbízhatónak tűnő formátumokat használ (logók, szerzői nevek, dátumozás), hogy megtévessze az olvasókat.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Szándékosan megtévesztő</a:t>
            </a:r>
            <a:br>
              <a:rPr b="1" lang="en-US">
                <a:solidFill>
                  <a:schemeClr val="dk1"/>
                </a:solidFill>
              </a:rPr>
            </a:br>
            <a:r>
              <a:rPr lang="en-US">
                <a:solidFill>
                  <a:schemeClr val="dk1"/>
                </a:solidFill>
              </a:rPr>
              <a:t>Azért hozzák létre, hogy félrevezessen, gyakran politikai haszonszerzés, pénzügyi profit (hirdetési bevételek) vagy társadalmi befolyás céljából.</a:t>
            </a:r>
            <a:br>
              <a:rPr lang="en-US">
                <a:solidFill>
                  <a:schemeClr val="dk1"/>
                </a:solidFill>
              </a:rPr>
            </a:br>
            <a:r>
              <a:rPr lang="en-US">
                <a:solidFill>
                  <a:schemeClr val="dk1"/>
                </a:solidFill>
              </a:rPr>
              <a:t>A dezinformáció körébe tartozik, de kifejezetten az újságírást utánozza.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Érzelmileg túlfűtött</a:t>
            </a:r>
            <a:br>
              <a:rPr b="1" lang="en-US">
                <a:solidFill>
                  <a:schemeClr val="dk1"/>
                </a:solidFill>
              </a:rPr>
            </a:br>
            <a:r>
              <a:rPr lang="en-US">
                <a:solidFill>
                  <a:schemeClr val="dk1"/>
                </a:solidFill>
              </a:rPr>
              <a:t>Szenzációs, sokkoló vagy felháborító tartalmat használ erős érzelmek (félelem, harag, felháborodás) kiváltására.</a:t>
            </a:r>
            <a:br>
              <a:rPr lang="en-US">
                <a:solidFill>
                  <a:schemeClr val="dk1"/>
                </a:solidFill>
              </a:rPr>
            </a:br>
            <a:r>
              <a:rPr lang="en-US">
                <a:solidFill>
                  <a:schemeClr val="dk1"/>
                </a:solidFill>
              </a:rPr>
              <a:t>Az elköteleződést (kattintások, megosztások, kommentek) hajtja, az igazság figyelembevétele nélkül.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Hiteles források hiánya</a:t>
            </a:r>
            <a:br>
              <a:rPr b="1" lang="en-US">
                <a:solidFill>
                  <a:schemeClr val="dk1"/>
                </a:solidFill>
              </a:rPr>
            </a:br>
            <a:r>
              <a:rPr lang="en-US">
                <a:solidFill>
                  <a:schemeClr val="dk1"/>
                </a:solidFill>
              </a:rPr>
              <a:t>Gyakran nincs hivatkozott bizonyíték, névtelen forrásokra támaszkodik, vagy megbízhatatlan weboldalakra mutató linkeket használ.</a:t>
            </a:r>
            <a:br>
              <a:rPr lang="en-US">
                <a:solidFill>
                  <a:schemeClr val="dk1"/>
                </a:solidFill>
              </a:rPr>
            </a:br>
            <a:r>
              <a:rPr lang="en-US">
                <a:solidFill>
                  <a:schemeClr val="dk1"/>
                </a:solidFill>
              </a:rPr>
              <a:t>Elkerüli az ellenőrizhető állításokat, vagy félreértelmezi a tanulmányokat/adatokat.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Vírusterjedésre tervezve</a:t>
            </a:r>
            <a:br>
              <a:rPr b="1" lang="en-US">
                <a:solidFill>
                  <a:schemeClr val="dk1"/>
                </a:solidFill>
              </a:rPr>
            </a:br>
            <a:r>
              <a:rPr lang="en-US">
                <a:solidFill>
                  <a:schemeClr val="dk1"/>
                </a:solidFill>
              </a:rPr>
              <a:t>Úgy van felépítve, hogy könnyen megosztható legyen, különösen a közösségi médiában.</a:t>
            </a:r>
            <a:br>
              <a:rPr lang="en-US">
                <a:solidFill>
                  <a:schemeClr val="dk1"/>
                </a:solidFill>
              </a:rPr>
            </a:br>
            <a:r>
              <a:rPr lang="en-US">
                <a:solidFill>
                  <a:schemeClr val="dk1"/>
                </a:solidFill>
              </a:rPr>
              <a:t>A címek gyakran félrevezetők vagy eltúlzottak a terjedés maximalizálása érdekében.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Példák:</a:t>
            </a:r>
            <a:br>
              <a:rPr b="1" lang="en-US">
                <a:solidFill>
                  <a:schemeClr val="dk1"/>
                </a:solidFill>
              </a:rPr>
            </a:br>
            <a:r>
              <a:rPr lang="en-US">
                <a:solidFill>
                  <a:schemeClr val="dk1"/>
                </a:solidFill>
              </a:rPr>
              <a:t>Egy kitalált cikk, amely azt állítja, hogy egy híresség támogatott egy csodaszert</a:t>
            </a:r>
            <a:br>
              <a:rPr lang="en-US">
                <a:solidFill>
                  <a:schemeClr val="dk1"/>
                </a:solidFill>
              </a:rPr>
            </a:br>
            <a:r>
              <a:rPr lang="en-US">
                <a:solidFill>
                  <a:schemeClr val="dk1"/>
                </a:solidFill>
              </a:rPr>
              <a:t>Egy álhíroldal, amely hamisan arról számol be, hogy egy politikust letartóztattak</a:t>
            </a:r>
            <a:br>
              <a:rPr lang="en-US">
                <a:solidFill>
                  <a:schemeClr val="dk1"/>
                </a:solidFill>
              </a:rPr>
            </a:br>
            <a:r>
              <a:rPr lang="en-US">
                <a:solidFill>
                  <a:schemeClr val="dk1"/>
                </a:solidFill>
              </a:rPr>
              <a:t>Egy vírus gyorsaságával terjedő kép teljesen kitalált felirattal, amely ellentmond a vizuális bizonyítéknak</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1" name="Google Shape;38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Deepfake:</a:t>
            </a:r>
            <a:br>
              <a:rPr b="1" lang="en-US">
                <a:solidFill>
                  <a:schemeClr val="dk1"/>
                </a:solidFill>
              </a:rPr>
            </a:br>
            <a:r>
              <a:rPr lang="en-US">
                <a:solidFill>
                  <a:schemeClr val="dk1"/>
                </a:solidFill>
              </a:rPr>
              <a:t>Szintetikus médiatartalom (általában videó vagy hanganyag), amelyet mesterséges intelligencia hoz létre valós személyek utánzására, gyakran rendkívül meggyőző módon.</a:t>
            </a:r>
            <a:br>
              <a:rPr lang="en-US">
                <a:solidFill>
                  <a:schemeClr val="dk1"/>
                </a:solidFill>
              </a:rPr>
            </a:br>
            <a:r>
              <a:rPr b="1" lang="en-US">
                <a:solidFill>
                  <a:schemeClr val="dk1"/>
                </a:solidFill>
              </a:rPr>
              <a:t>Példa:</a:t>
            </a:r>
            <a:r>
              <a:rPr lang="en-US">
                <a:solidFill>
                  <a:schemeClr val="dk1"/>
                </a:solidFill>
              </a:rPr>
              <a:t> Egy videó, amelyen egy politikus olyasmiket mond, amelyeket valójában soha nem mondott.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Jellemzők:</a:t>
            </a:r>
            <a:br>
              <a:rPr b="1" lang="en-US">
                <a:solidFill>
                  <a:schemeClr val="dk1"/>
                </a:solidFill>
              </a:rPr>
            </a:br>
            <a:r>
              <a:rPr lang="en-US">
                <a:solidFill>
                  <a:schemeClr val="dk1"/>
                </a:solidFill>
              </a:rPr>
              <a:t>A deepfake-ek a szintetikus dezinformáció rendkívül erőteljes formái, és nagyon élethűek lehetnek, ezért alapos elemzés vagy speciális eszközök nélkül nehezen felismerhetők.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MI által generált vagy MI-vel manipulált</a:t>
            </a:r>
            <a:br>
              <a:rPr b="1" lang="en-US">
                <a:solidFill>
                  <a:schemeClr val="dk1"/>
                </a:solidFill>
              </a:rPr>
            </a:br>
            <a:r>
              <a:rPr lang="en-US">
                <a:solidFill>
                  <a:schemeClr val="dk1"/>
                </a:solidFill>
              </a:rPr>
              <a:t>Gépi tanulási technikákkal készülnek, különösen deep learning és generatív ellenséges hálózatok (GAN-ek) segítségével.</a:t>
            </a:r>
            <a:br>
              <a:rPr lang="en-US">
                <a:solidFill>
                  <a:schemeClr val="dk1"/>
                </a:solidFill>
              </a:rPr>
            </a:br>
            <a:r>
              <a:rPr lang="en-US">
                <a:solidFill>
                  <a:schemeClr val="dk1"/>
                </a:solidFill>
              </a:rPr>
              <a:t>Gyakran egy személy arcát vagy hangját vetítik rá egy másik személyére.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Hipervalósághű megjelenés</a:t>
            </a:r>
            <a:br>
              <a:rPr b="1" lang="en-US">
                <a:solidFill>
                  <a:schemeClr val="dk1"/>
                </a:solidFill>
              </a:rPr>
            </a:br>
            <a:r>
              <a:rPr lang="en-US">
                <a:solidFill>
                  <a:schemeClr val="dk1"/>
                </a:solidFill>
              </a:rPr>
              <a:t>Úgy tervezték őket, hogy meggyőzően valóságosnak tűnjenek és hangozzanak, gyakran nagy pontossággal utánozva az arckifejezéseket, ajakmozgásokat és a hangszínt.</a:t>
            </a:r>
            <a:br>
              <a:rPr lang="en-US">
                <a:solidFill>
                  <a:schemeClr val="dk1"/>
                </a:solidFill>
              </a:rPr>
            </a:br>
            <a:r>
              <a:rPr lang="en-US">
                <a:solidFill>
                  <a:schemeClr val="dk1"/>
                </a:solidFill>
              </a:rPr>
              <a:t>Szabad szemmel nehezen észrevehetők.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Megtévesztő cél</a:t>
            </a:r>
            <a:br>
              <a:rPr b="1" lang="en-US">
                <a:solidFill>
                  <a:schemeClr val="dk1"/>
                </a:solidFill>
              </a:rPr>
            </a:br>
            <a:r>
              <a:rPr lang="en-US">
                <a:solidFill>
                  <a:schemeClr val="dk1"/>
                </a:solidFill>
              </a:rPr>
              <a:t>Gyakran rosszindulatú szándékkal használják, többek között:</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politikai manipulációra</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hírességekkel kapcsolatos átverésekre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csalásra és átverésekre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bosszúra vagy zaklatásra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Hamis narratívákat terjeszthetnek, amelyek károsítják a hírnevet vagy félrevezetik a nyilvánosságot.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Hang- és vizuális manipuláció</a:t>
            </a:r>
            <a:br>
              <a:rPr b="1" lang="en-US">
                <a:solidFill>
                  <a:schemeClr val="dk1"/>
                </a:solidFill>
              </a:rPr>
            </a:br>
            <a:r>
              <a:rPr lang="en-US">
                <a:solidFill>
                  <a:schemeClr val="dk1"/>
                </a:solidFill>
              </a:rPr>
              <a:t>Nem korlátozódik videókra — tartalmazhat hamis hangfelvételeket is, amelyeken emberek olyasmit mondanak, amit soha nem mondtak.</a:t>
            </a:r>
            <a:br>
              <a:rPr lang="en-US">
                <a:solidFill>
                  <a:schemeClr val="dk1"/>
                </a:solidFill>
              </a:rPr>
            </a:br>
            <a:r>
              <a:rPr lang="en-US">
                <a:solidFill>
                  <a:schemeClr val="dk1"/>
                </a:solidFill>
              </a:rPr>
              <a:t>A hangklónozó szoftverek képesek utánozni a hangszínt, a ritmust és az akcentust.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Gyakran a közösségi médiában terjed</a:t>
            </a:r>
            <a:br>
              <a:rPr b="1" lang="en-US">
                <a:solidFill>
                  <a:schemeClr val="dk1"/>
                </a:solidFill>
              </a:rPr>
            </a:br>
            <a:r>
              <a:rPr lang="en-US">
                <a:solidFill>
                  <a:schemeClr val="dk1"/>
                </a:solidFill>
              </a:rPr>
              <a:t>A deepfake-eket jellemzően vírusszerűen osztják meg közösségi platformokon, sokszor sokkoló vagy szórakoztató jellegük miatt.</a:t>
            </a:r>
            <a:br>
              <a:rPr lang="en-US">
                <a:solidFill>
                  <a:schemeClr val="dk1"/>
                </a:solidFill>
              </a:rPr>
            </a:br>
            <a:r>
              <a:rPr lang="en-US">
                <a:solidFill>
                  <a:schemeClr val="dk1"/>
                </a:solidFill>
              </a:rPr>
              <a:t>Sok felhasználó nem ismeri fel, hogy hamisak.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Táplálják a „hazugok osztalékát” (Liar’s dividend)</a:t>
            </a:r>
            <a:br>
              <a:rPr b="1" lang="en-US">
                <a:solidFill>
                  <a:schemeClr val="dk1"/>
                </a:solidFill>
              </a:rPr>
            </a:br>
            <a:r>
              <a:rPr lang="en-US">
                <a:solidFill>
                  <a:schemeClr val="dk1"/>
                </a:solidFill>
              </a:rPr>
              <a:t>Még a valódi videókat is hamisan deepfake-nek lehet bélyegezni, ami a hiteles bizonyítékokkal szembeni közbizalmat aláássa.</a:t>
            </a:r>
            <a:br>
              <a:rPr lang="en-US">
                <a:solidFill>
                  <a:schemeClr val="dk1"/>
                </a:solidFill>
              </a:rPr>
            </a:br>
            <a:r>
              <a:rPr lang="en-US">
                <a:solidFill>
                  <a:schemeClr val="dk1"/>
                </a:solidFill>
              </a:rPr>
              <a:t>Ez csökkenti a videó- és hangfelvételekbe vetett bizalmat mint megbízható bizonyítékokba.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Példák:</a:t>
            </a:r>
            <a:br>
              <a:rPr b="1" lang="en-US">
                <a:solidFill>
                  <a:schemeClr val="dk1"/>
                </a:solidFill>
              </a:rPr>
            </a:br>
            <a:r>
              <a:rPr lang="en-US">
                <a:solidFill>
                  <a:schemeClr val="dk1"/>
                </a:solidFill>
              </a:rPr>
              <a:t>Egy hamis videó, amelyen egy vezető provokatív kijelentést tesz, amelyet valójában soha nem mondott</a:t>
            </a:r>
            <a:br>
              <a:rPr lang="en-US">
                <a:solidFill>
                  <a:schemeClr val="dk1"/>
                </a:solidFill>
              </a:rPr>
            </a:br>
            <a:r>
              <a:rPr lang="en-US">
                <a:solidFill>
                  <a:schemeClr val="dk1"/>
                </a:solidFill>
              </a:rPr>
              <a:t>Egy módosított interjú, amelyben egy híresség látszólag beismer valami olyat, ami nem igaz</a:t>
            </a:r>
            <a:br>
              <a:rPr lang="en-US">
                <a:solidFill>
                  <a:schemeClr val="dk1"/>
                </a:solidFill>
              </a:rPr>
            </a:br>
            <a:r>
              <a:rPr lang="en-US">
                <a:solidFill>
                  <a:schemeClr val="dk1"/>
                </a:solidFill>
              </a:rPr>
              <a:t>Egy MI által generált hang, amely egy vezérigazgatót utánoz pénzügyi csalás elkövetése céljából</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7" name="Google Shape;39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spcBef>
                <a:spcPts val="0"/>
              </a:spcBef>
              <a:spcAft>
                <a:spcPts val="0"/>
              </a:spcAft>
              <a:buClr>
                <a:schemeClr val="dk1"/>
              </a:buClr>
              <a:buSzPts val="1100"/>
              <a:buFont typeface="Arial"/>
              <a:buNone/>
            </a:pPr>
            <a:r>
              <a:rPr b="1" lang="en-US"/>
              <a:t>Propaganda:</a:t>
            </a:r>
            <a:endParaRPr b="1"/>
          </a:p>
          <a:p>
            <a:pPr indent="0" lvl="0" marL="158750" rtl="0" algn="l">
              <a:spcBef>
                <a:spcPts val="0"/>
              </a:spcBef>
              <a:spcAft>
                <a:spcPts val="0"/>
              </a:spcAft>
              <a:buClr>
                <a:schemeClr val="dk1"/>
              </a:buClr>
              <a:buSzPts val="1100"/>
              <a:buFont typeface="Arial"/>
              <a:buNone/>
            </a:pPr>
            <a:r>
              <a:rPr lang="en-US"/>
              <a:t>A propaganda olyan információ – gyakran elfogult, félrevezető vagy érzelmileg túlfűtött –, amelyet arra használnak, hogy az emberek véleményét, hiedelmeit vagy cselekedeteit egy adott ügy, politikai program vagy ideológia javára befolyásolják.</a:t>
            </a:r>
            <a:endParaRPr/>
          </a:p>
          <a:p>
            <a:pPr indent="0" lvl="0" marL="158750" rtl="0" algn="l">
              <a:spcBef>
                <a:spcPts val="0"/>
              </a:spcBef>
              <a:spcAft>
                <a:spcPts val="0"/>
              </a:spcAft>
              <a:buClr>
                <a:schemeClr val="dk1"/>
              </a:buClr>
              <a:buSzPts val="1100"/>
              <a:buFont typeface="Arial"/>
              <a:buNone/>
            </a:pPr>
            <a:r>
              <a:rPr lang="en-US"/>
              <a:t>Példa: Egy kormányzati plakát, amely csak a háborús erőfeszítések pozitív eredményeit mutatja be, miközben figyelmen kívül hagyja a civil áldozatokat, a propaganda egyik formája.</a:t>
            </a:r>
            <a:endParaRPr/>
          </a:p>
          <a:p>
            <a:pPr indent="0" lvl="0" marL="158750" rtl="0" algn="l">
              <a:spcBef>
                <a:spcPts val="0"/>
              </a:spcBef>
              <a:spcAft>
                <a:spcPts val="0"/>
              </a:spcAft>
              <a:buClr>
                <a:schemeClr val="dk1"/>
              </a:buClr>
              <a:buSzPts val="1100"/>
              <a:buFont typeface="Arial"/>
              <a:buNone/>
            </a:pPr>
            <a:r>
              <a:t/>
            </a:r>
            <a:endParaRPr/>
          </a:p>
          <a:p>
            <a:pPr indent="0" lvl="0" marL="158750" rtl="0" algn="l">
              <a:spcBef>
                <a:spcPts val="0"/>
              </a:spcBef>
              <a:spcAft>
                <a:spcPts val="0"/>
              </a:spcAft>
              <a:buClr>
                <a:schemeClr val="dk1"/>
              </a:buClr>
              <a:buSzPts val="1100"/>
              <a:buFont typeface="Arial"/>
              <a:buNone/>
            </a:pPr>
            <a:r>
              <a:rPr b="1" lang="en-US"/>
              <a:t>Jellemzők:</a:t>
            </a:r>
            <a:endParaRPr b="1"/>
          </a:p>
          <a:p>
            <a:pPr indent="0" lvl="0" marL="158750" rtl="0" algn="l">
              <a:spcBef>
                <a:spcPts val="0"/>
              </a:spcBef>
              <a:spcAft>
                <a:spcPts val="0"/>
              </a:spcAft>
              <a:buClr>
                <a:schemeClr val="dk1"/>
              </a:buClr>
              <a:buSzPts val="1100"/>
              <a:buFont typeface="Arial"/>
              <a:buNone/>
            </a:pPr>
            <a:r>
              <a:rPr lang="en-US"/>
              <a:t>Tények szelektív felhasználása: Kontextusból kiragadott tényeket, képeket vagy idézeteket használ fel egy üzenet formálására.</a:t>
            </a:r>
            <a:endParaRPr/>
          </a:p>
          <a:p>
            <a:pPr indent="0" lvl="0" marL="158750" rtl="0" algn="l">
              <a:spcBef>
                <a:spcPts val="0"/>
              </a:spcBef>
              <a:spcAft>
                <a:spcPts val="0"/>
              </a:spcAft>
              <a:buClr>
                <a:schemeClr val="dk1"/>
              </a:buClr>
              <a:buSzPts val="1100"/>
              <a:buFont typeface="Arial"/>
              <a:buNone/>
            </a:pPr>
            <a:r>
              <a:rPr lang="en-US"/>
              <a:t>Érzelmi vonzerő: Erős érzelmek, például félelem, büszkeség, harag vagy bűntudat kiváltására törekszik.</a:t>
            </a:r>
            <a:endParaRPr/>
          </a:p>
          <a:p>
            <a:pPr indent="0" lvl="0" marL="158750" rtl="0" algn="l">
              <a:spcBef>
                <a:spcPts val="0"/>
              </a:spcBef>
              <a:spcAft>
                <a:spcPts val="0"/>
              </a:spcAft>
              <a:buClr>
                <a:schemeClr val="dk1"/>
              </a:buClr>
              <a:buSzPts val="1100"/>
              <a:buFont typeface="Arial"/>
              <a:buNone/>
            </a:pPr>
            <a:r>
              <a:rPr lang="en-US"/>
              <a:t>Egyoldalú üzenetek: Csak egy nézőpontra összpontosít, és gyakran figyelmen kívül hagyja az ellenérveket.</a:t>
            </a:r>
            <a:endParaRPr/>
          </a:p>
          <a:p>
            <a:pPr indent="0" lvl="0" marL="158750" rtl="0" algn="l">
              <a:spcBef>
                <a:spcPts val="0"/>
              </a:spcBef>
              <a:spcAft>
                <a:spcPts val="0"/>
              </a:spcAft>
              <a:buClr>
                <a:schemeClr val="dk1"/>
              </a:buClr>
              <a:buSzPts val="1100"/>
              <a:buFont typeface="Arial"/>
              <a:buNone/>
            </a:pPr>
            <a:r>
              <a:rPr lang="en-US"/>
              <a:t>Ismétlés: Üzeneteket vagy szlogeneket ismétel, hogy emlékezetesebbek és meggyőzőbbek legyenek.</a:t>
            </a:r>
            <a:endParaRPr/>
          </a:p>
          <a:p>
            <a:pPr indent="0" lvl="0" marL="158750" rtl="0" algn="l">
              <a:spcBef>
                <a:spcPts val="0"/>
              </a:spcBef>
              <a:spcAft>
                <a:spcPts val="0"/>
              </a:spcAft>
              <a:buClr>
                <a:schemeClr val="dk1"/>
              </a:buClr>
              <a:buSzPts val="1100"/>
              <a:buFont typeface="Arial"/>
              <a:buNone/>
            </a:pPr>
            <a:r>
              <a:rPr lang="en-US"/>
              <a:t>Célzott meggyőzés: Gyakran meghatározott csoportokra irányul, hogy befolyásolja viselkedésüket vagy hiedelmeiket.</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b18e1632d1_0_5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413" name="Google Shape;413;g3b18e1632d1_0_5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200"/>
              <a:t>Letöltendő állományok:</a:t>
            </a:r>
            <a:endParaRPr b="1" sz="1200"/>
          </a:p>
          <a:p>
            <a:pPr indent="0" lvl="0" marL="0" rtl="0" algn="l">
              <a:lnSpc>
                <a:spcPct val="100000"/>
              </a:lnSpc>
              <a:spcBef>
                <a:spcPts val="0"/>
              </a:spcBef>
              <a:spcAft>
                <a:spcPts val="0"/>
              </a:spcAft>
              <a:buSzPts val="1100"/>
              <a:buNone/>
            </a:pPr>
            <a:r>
              <a:rPr b="1" lang="en-US" sz="1200" u="sng">
                <a:solidFill>
                  <a:schemeClr val="hlink"/>
                </a:solidFill>
                <a:hlinkClick r:id="rId2"/>
              </a:rPr>
              <a:t>TrénerekKézikönyveTanárképzéshez.docx</a:t>
            </a:r>
            <a:endParaRPr b="1" sz="1200"/>
          </a:p>
          <a:p>
            <a:pPr indent="0" lvl="0" marL="0" rtl="0" algn="l">
              <a:lnSpc>
                <a:spcPct val="100000"/>
              </a:lnSpc>
              <a:spcBef>
                <a:spcPts val="0"/>
              </a:spcBef>
              <a:spcAft>
                <a:spcPts val="0"/>
              </a:spcAft>
              <a:buSzPts val="1100"/>
              <a:buNone/>
            </a:pPr>
            <a:r>
              <a:rPr b="1" lang="en-US" sz="1200" u="sng">
                <a:solidFill>
                  <a:schemeClr val="hlink"/>
                </a:solidFill>
                <a:hlinkClick r:id="rId3"/>
              </a:rPr>
              <a:t>OlvasnivalóKézikönyvTanároknak.docx</a:t>
            </a:r>
            <a:endParaRPr b="1" sz="1200"/>
          </a:p>
          <a:p>
            <a:pPr indent="0" lvl="0" marL="0" rtl="0" algn="l">
              <a:lnSpc>
                <a:spcPct val="100000"/>
              </a:lnSpc>
              <a:spcBef>
                <a:spcPts val="0"/>
              </a:spcBef>
              <a:spcAft>
                <a:spcPts val="0"/>
              </a:spcAft>
              <a:buSzPts val="1100"/>
              <a:buNone/>
            </a:pPr>
            <a:r>
              <a:t/>
            </a:r>
            <a:endParaRPr/>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3b18e1632d1_0_6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g3b18e1632d1_0_6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US">
                <a:solidFill>
                  <a:schemeClr val="dk1"/>
                </a:solidFill>
              </a:rPr>
              <a:t>A technológia és a mesterséges intelligencia (MI) nemcsak a hamis információk megállításában segít, hanem abban is, hogy a félrevezető vagy hamis információk (dezinformáció) gyorsan és széles körben terjedhessenek. Íme, hogyan:</a:t>
            </a:r>
            <a:endParaRPr>
              <a:solidFill>
                <a:schemeClr val="dk1"/>
              </a:solidFill>
            </a:endParaRPr>
          </a:p>
          <a:p>
            <a:pPr indent="-298450" lvl="0" marL="457200" rtl="0" algn="l">
              <a:lnSpc>
                <a:spcPct val="115000"/>
              </a:lnSpc>
              <a:spcBef>
                <a:spcPts val="1200"/>
              </a:spcBef>
              <a:spcAft>
                <a:spcPts val="0"/>
              </a:spcAft>
              <a:buSzPts val="1100"/>
              <a:buChar char="●"/>
            </a:pPr>
            <a:r>
              <a:rPr b="1" lang="en-US">
                <a:solidFill>
                  <a:schemeClr val="dk1"/>
                </a:solidFill>
              </a:rPr>
              <a:t>Terjesztés sebessége és mérete:</a:t>
            </a:r>
            <a:r>
              <a:rPr lang="en-US">
                <a:solidFill>
                  <a:schemeClr val="dk1"/>
                </a:solidFill>
              </a:rPr>
              <a:t> A hamis hírek most már nagyon gyorsan és messzire terjedhetnek online—különösen a közösségi médiában—sokkal gyorsabban, mint a hagyományos újságokban vagy televízióban. Pillanatok alatt virálissá válhatnak anélkül, hogy bárki ellenőrizné az igazságukat.</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Algoritmikus felerősítés:</a:t>
            </a:r>
            <a:r>
              <a:rPr lang="en-US">
                <a:solidFill>
                  <a:schemeClr val="dk1"/>
                </a:solidFill>
              </a:rPr>
              <a:t> A közösségi média oldalak algoritmusokat használnak annak eldöntésére, hogy mit látsz. Ezek az algoritmusok gyakran felerősítik az érzelmi vagy sokkoló tartalmakat, még akkor is, ha azok hamisak. Ez “visszhangkamrákat” (echo chamber) hozhat létre—olyan tereket, ahol az emberek főként olyan véleményeket látnak, amelyekkel már egyetértenek, így nehezebb észrevenni a dezinformációt.</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Hiperealizmus és szintetikus média (deepfake-ek):</a:t>
            </a:r>
            <a:r>
              <a:rPr lang="en-US">
                <a:solidFill>
                  <a:schemeClr val="dk1"/>
                </a:solidFill>
              </a:rPr>
              <a:t> Az MI most már képes valósnak tűnő hamis videók, képek vagy hanganyagok létrehozására—ezeket deepfake-eknek hívják. Például valaki készíthet egy hamis videót, ahol egy személy olyasmit mond, amit soha nem mondott. Ez megnehezíti eldönteni, mi valós és mi nem. Néhányan még a deepfake-ekre hivatkozva próbálják meg valódi videókat hamisnak beállítani—ezt “hazugok osztalékának” (liar’s dividend) nevezik.</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Személyre szabás és hiper-célzás:</a:t>
            </a:r>
            <a:r>
              <a:rPr lang="en-US">
                <a:solidFill>
                  <a:schemeClr val="dk1"/>
                </a:solidFill>
              </a:rPr>
              <a:t> Az online megosztott adatok révén az MI képes konkrét üzenetekkel célozni az embereket, amelyek megfelelnek a hiedelmeiknek vagy félelmeiknek. Ez a hiper-célzás meggyőzőbbé és nehezebben figyelmen kívül hagyhatóvá teszi a dezinformációt.</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Anonimitás és alacsony költség:</a:t>
            </a:r>
            <a:r>
              <a:rPr lang="en-US">
                <a:solidFill>
                  <a:schemeClr val="dk1"/>
                </a:solidFill>
              </a:rPr>
              <a:t> Olcsó és egyszerű hazugságokat terjeszteni anonim módon online. A rosszindulatú szereplőknek nem kell sok pénz vagy erőfeszítés ahhoz, hogy dezinformációs kampányt indítsanak, és könnyen elrejthetik az identitásukat.</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Trollfarmok és számítógépes propaganda:</a:t>
            </a:r>
            <a:r>
              <a:rPr lang="en-US">
                <a:solidFill>
                  <a:schemeClr val="dk1"/>
                </a:solidFill>
              </a:rPr>
              <a:t> Néhány csoport—trollfarmok—hamis fiókokat (sock puppet-eket) és automatizált botokat használnak ugyanannak az üzenetnek az ismételt közzétételére. Ez befolyásolhatja a közvéleményt, és azt a látszatot keltheti, hogy sok ember támogat egy ötletet. Amikor ezek a hamis kampányok valódi alulról jövő mozgalomnak próbálják láttatni magukat, azt astroturfingnek nevezik.</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Online hirdetési technológiák kihasználása:</a:t>
            </a:r>
            <a:r>
              <a:rPr lang="en-US">
                <a:solidFill>
                  <a:schemeClr val="dk1"/>
                </a:solidFill>
              </a:rPr>
              <a:t> A hamis híroldalak reklámokon keresztül pénzt kereshetnek. Tehát anyagi okból is érdemes dezinformációt létrehozni és terjeszteni—minél többen kattintanak, annál több pénzt keresnek.</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b18e1632d1_0_7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8" name="Google Shape;448;g3b18e1632d1_0_7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Az egyre növekvő fenyegetés miatt a digitális technológiákat és a mesterséges intelligenciát (MI) is fejlesztik és alkalmazzák a dezinformáció terjedésének felismerésére és megállítására.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technológiát és az MI-t arra használják, hogy segítsenek észrevenni és megállítani az online hamis híreket és hamis információkat: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Okos programok olvassák a tartalmat:</a:t>
            </a:r>
            <a:r>
              <a:rPr lang="en-US">
                <a:solidFill>
                  <a:schemeClr val="dk1"/>
                </a:solidFill>
              </a:rPr>
              <a:t> A számítógépek már képesek olvasni és értelmezni a nyelvet. Figyelik a történetekben előforduló jeleket, amelyek arra utalhatnak, hogy az információ hamis.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Tanulás példákból:</a:t>
            </a:r>
            <a:r>
              <a:rPr lang="en-US">
                <a:solidFill>
                  <a:schemeClr val="dk1"/>
                </a:solidFill>
              </a:rPr>
              <a:t> Ezek a rendszerek jobbá válnak, ahogy sok példát látnak valódi és hamis hírekből. Idővel megtanulják megkülönböztetni a kettőt.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Azonnali figyelmeztetések:</a:t>
            </a:r>
            <a:r>
              <a:rPr lang="en-US">
                <a:solidFill>
                  <a:schemeClr val="dk1"/>
                </a:solidFill>
              </a:rPr>
              <a:t> Néhány eszköz valós időben működik, figyelmeztetéseket ad, vagy jelzőcímkéket mutat, ha valami gyanúsnak tűnik.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tartalom eredetének ellenőrzése:</a:t>
            </a:r>
            <a:r>
              <a:rPr lang="en-US">
                <a:solidFill>
                  <a:schemeClr val="dk1"/>
                </a:solidFill>
              </a:rPr>
              <a:t> Az eszközök már képesek ellenőrizni egy fénykép, videó vagy cikk eredeti forrását. Ez segít megbizonyosodni arról, hogy nem változtatták meg vagy hamisították-e.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Részletek vizsgálata:</a:t>
            </a:r>
            <a:r>
              <a:rPr lang="en-US">
                <a:solidFill>
                  <a:schemeClr val="dk1"/>
                </a:solidFill>
              </a:rPr>
              <a:t> Az MI képes apró hibákat keresni képeken vagy videókon, illetve ellenőrizni a háttérinformációkat (például mikor vagy hol készült), hogy kiderüljön, van-e valami gyanús.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Segítség a platformoknak a reagálásban:</a:t>
            </a:r>
            <a:r>
              <a:rPr lang="en-US">
                <a:solidFill>
                  <a:schemeClr val="dk1"/>
                </a:solidFill>
              </a:rPr>
              <a:t> A közösségi média oldalak ezeket az eszközöket használják hamis tartalmak elrejtésére, hamis hírekhez kapcsolódó reklámok eltávolítására, vagy tényellenőrző címkék megjelenítésére.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Felhasználói eszközök:</a:t>
            </a:r>
            <a:r>
              <a:rPr lang="en-US">
                <a:solidFill>
                  <a:schemeClr val="dk1"/>
                </a:solidFill>
              </a:rPr>
              <a:t> Léteznek egyszerű eszközök tanárok, diákok és szülők számára, amelyek segítségével ellenőrizhetik, mi valós—közvetlenül a böngészőjükben!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Botok felismerése:</a:t>
            </a:r>
            <a:r>
              <a:rPr lang="en-US">
                <a:solidFill>
                  <a:schemeClr val="dk1"/>
                </a:solidFill>
              </a:rPr>
              <a:t> Az MI képes megtalálni azokat a hamis fiókokat, amelyek üzenetek másolásával és ismétlésével próbálnak hazugságokat terjeszteni.</a:t>
            </a:r>
            <a:endParaRPr>
              <a:solidFill>
                <a:schemeClr val="dk1"/>
              </a:solidFill>
            </a:endParaRPr>
          </a:p>
          <a:p>
            <a:pPr indent="0" lvl="0" marL="0" rtl="0" algn="l">
              <a:lnSpc>
                <a:spcPct val="115000"/>
              </a:lnSpc>
              <a:spcBef>
                <a:spcPts val="1200"/>
              </a:spcBef>
              <a:spcAft>
                <a:spcPts val="1200"/>
              </a:spcAft>
              <a:buSzPts val="1100"/>
              <a:buNone/>
            </a:pPr>
            <a:r>
              <a:rPr lang="en-US">
                <a:solidFill>
                  <a:schemeClr val="dk1"/>
                </a:solidFill>
              </a:rPr>
              <a:t>Röviden: míg a technológia terjeszthet hamis tartalmakat, ugyanakkor arra is használható, hogy visszaverje ezeket, és tájékoztassa az embereket—különösen, ha ezt jó tanítási és médiatudatossági gyakorlatokkal kombinálják.</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3b18e1632d1_0_8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g3b18e1632d1_0_8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SzPts val="1100"/>
              <a:buChar char="●"/>
            </a:pPr>
            <a:r>
              <a:rPr b="1" lang="en-US">
                <a:solidFill>
                  <a:schemeClr val="dk1"/>
                </a:solidFill>
              </a:rPr>
              <a:t>Detecting-AI.com:</a:t>
            </a:r>
            <a:r>
              <a:rPr lang="en-US">
                <a:solidFill>
                  <a:schemeClr val="dk1"/>
                </a:solidFill>
              </a:rPr>
              <a:t> Ingyenes online eszköz, amely több algoritmust használ annak felismerésére, hogy egy szöveget MI (például ChatGPT vagy más modellek) generált-e. A 2. verzió javított pontosságot kínál, de még mindig nem tökéletes.</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Originality.AI:</a:t>
            </a:r>
            <a:r>
              <a:rPr lang="en-US">
                <a:solidFill>
                  <a:schemeClr val="dk1"/>
                </a:solidFill>
              </a:rPr>
              <a:t> Professzionális AI-detektor, amelyet oktatók és tartalomkészítők használnak. Ellenőrzi az MI által generált tartalmat és a plágiumot is. Fizetős csomagok elérhetők, gyakran használják akadémiai vagy kiadói környezetben.</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Hive AI – Deepfake Detection:</a:t>
            </a:r>
            <a:r>
              <a:rPr lang="en-US">
                <a:solidFill>
                  <a:schemeClr val="dk1"/>
                </a:solidFill>
              </a:rPr>
              <a:t> Erőteljes eszköz médiaplatformok és tartalomszolgáltatók számára, amely deepfake videók és manipulált média felismerésére szolgál. A Hive AI számítógépes látást használ, és valós időben jelzi a gyanús tartalmakat.</a:t>
            </a:r>
            <a:endParaRPr>
              <a:solidFill>
                <a:schemeClr val="dk1"/>
              </a:solidFill>
            </a:endParaRPr>
          </a:p>
          <a:p>
            <a:pPr indent="-298450" lvl="0" marL="457200" rtl="0" algn="l">
              <a:lnSpc>
                <a:spcPct val="115000"/>
              </a:lnSpc>
              <a:spcBef>
                <a:spcPts val="0"/>
              </a:spcBef>
              <a:spcAft>
                <a:spcPts val="0"/>
              </a:spcAft>
              <a:buSzPts val="1100"/>
              <a:buChar char="●"/>
            </a:pPr>
            <a:r>
              <a:rPr b="1" lang="en-US">
                <a:solidFill>
                  <a:schemeClr val="dk1"/>
                </a:solidFill>
              </a:rPr>
              <a:t>Sensity AI:</a:t>
            </a:r>
            <a:r>
              <a:rPr lang="en-US">
                <a:solidFill>
                  <a:schemeClr val="dk1"/>
                </a:solidFill>
              </a:rPr>
              <a:t> A szintetikus média (deepfake) felismerésére specializálódott eszköz videó, kép és hangformátumokban. Kormányok, újságírók és vállalatok használják a média manipulációjának monitorozására és megelőzésére.</a:t>
            </a:r>
            <a:endParaRPr>
              <a:solidFill>
                <a:schemeClr val="dk1"/>
              </a:solidFill>
            </a:endParaRPr>
          </a:p>
          <a:p>
            <a:pPr indent="-298450" lvl="0" marL="457200" rtl="0" algn="l">
              <a:lnSpc>
                <a:spcPct val="100000"/>
              </a:lnSpc>
              <a:spcBef>
                <a:spcPts val="0"/>
              </a:spcBef>
              <a:spcAft>
                <a:spcPts val="0"/>
              </a:spcAft>
              <a:buSzPts val="1100"/>
              <a:buChar char="●"/>
            </a:pPr>
            <a:r>
              <a:t/>
            </a:r>
            <a:endParaRPr b="1"/>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Javasolt tevékenység:</a:t>
            </a:r>
            <a:r>
              <a:rPr lang="en-US">
                <a:solidFill>
                  <a:schemeClr val="dk1"/>
                </a:solidFill>
              </a:rPr>
              <a:t> Osszátok a csoportot két részre, és mindkét csoport 10–15 percig dolgozzon fel egy-egy javasolt tevékenységet. Ezután a csoportok ismertessék és értékeljék a saját tevékenységüket a többiek számára, hogy mindenki megértse a fő célokat és szándékokat, valamint felhívják a többi résztvevő figyelmét a lényeges elemekre.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Aszinkron kurzus esetén az aktív részvételért </a:t>
            </a:r>
            <a:r>
              <a:rPr b="1" lang="en-US">
                <a:solidFill>
                  <a:schemeClr val="dk1"/>
                </a:solidFill>
              </a:rPr>
              <a:t>5 pont</a:t>
            </a:r>
            <a:r>
              <a:rPr lang="en-US">
                <a:solidFill>
                  <a:schemeClr val="dk1"/>
                </a:solidFill>
              </a:rPr>
              <a:t> szerezhető.</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BESZÉLGETÉS / FELADAT:</a:t>
            </a:r>
            <a:r>
              <a:rPr lang="en-US">
                <a:solidFill>
                  <a:schemeClr val="dk1"/>
                </a:solidFill>
              </a:rPr>
              <a:t> Írj </a:t>
            </a:r>
            <a:r>
              <a:rPr b="1" lang="en-US">
                <a:solidFill>
                  <a:schemeClr val="dk1"/>
                </a:solidFill>
              </a:rPr>
              <a:t>fél oldal terjedelmű reflexiót</a:t>
            </a:r>
            <a:r>
              <a:rPr lang="en-US">
                <a:solidFill>
                  <a:schemeClr val="dk1"/>
                </a:solidFill>
              </a:rPr>
              <a:t> az egyik választott tevékenységről.</a:t>
            </a:r>
            <a:endParaRPr>
              <a:solidFill>
                <a:schemeClr val="dk1"/>
              </a:solidFill>
            </a:endParaRPr>
          </a:p>
          <a:p>
            <a:pPr indent="0" lvl="0" marL="0" rtl="0" algn="l">
              <a:lnSpc>
                <a:spcPct val="100000"/>
              </a:lnSpc>
              <a:spcBef>
                <a:spcPts val="1200"/>
              </a:spcBef>
              <a:spcAft>
                <a:spcPts val="0"/>
              </a:spcAft>
              <a:buSzPts val="1100"/>
              <a:buNone/>
            </a:pPr>
            <a:r>
              <a:t/>
            </a:r>
            <a:endParaRPr/>
          </a:p>
        </p:txBody>
      </p:sp>
      <p:sp>
        <p:nvSpPr>
          <p:cNvPr id="482" name="Google Shape;48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9" name="Google Shape;499;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Az oktatók a lenti leírást használhatják tevékenységként (különösen tanárok számára), VAGY a következő három diát és az ott leírt tevékenységeket (különösen diákok számára).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Tevékenység: Az MI működésének megértése és az MI etikája (30 perc)</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Célközönség:</a:t>
            </a:r>
            <a:r>
              <a:rPr lang="en-US">
                <a:solidFill>
                  <a:schemeClr val="dk1"/>
                </a:solidFill>
              </a:rPr>
              <a:t> Szolgálatban lévő vagy pályakezdő tanárok (minden tantárgy)</a:t>
            </a:r>
            <a:br>
              <a:rPr lang="en-US">
                <a:solidFill>
                  <a:schemeClr val="dk1"/>
                </a:solidFill>
              </a:rPr>
            </a:br>
            <a:r>
              <a:rPr b="1" lang="en-US">
                <a:solidFill>
                  <a:schemeClr val="dk1"/>
                </a:solidFill>
              </a:rPr>
              <a:t>Időtartam:</a:t>
            </a:r>
            <a:r>
              <a:rPr lang="en-US">
                <a:solidFill>
                  <a:schemeClr val="dk1"/>
                </a:solidFill>
              </a:rPr>
              <a:t> 30 perc (válasszon a tevékenységek közül a tanárok háttértudása szerint)</a:t>
            </a:r>
            <a:br>
              <a:rPr lang="en-US">
                <a:solidFill>
                  <a:schemeClr val="dk1"/>
                </a:solidFill>
              </a:rPr>
            </a:br>
            <a:r>
              <a:rPr b="1" lang="en-US">
                <a:solidFill>
                  <a:schemeClr val="dk1"/>
                </a:solidFill>
              </a:rPr>
              <a:t>Formátum:</a:t>
            </a:r>
            <a:r>
              <a:rPr lang="en-US">
                <a:solidFill>
                  <a:schemeClr val="dk1"/>
                </a:solidFill>
              </a:rPr>
              <a:t> Kollaboratív workshop</a:t>
            </a:r>
            <a:br>
              <a:rPr lang="en-US">
                <a:solidFill>
                  <a:schemeClr val="dk1"/>
                </a:solidFill>
              </a:rPr>
            </a:br>
            <a:r>
              <a:rPr b="1" lang="en-US">
                <a:solidFill>
                  <a:schemeClr val="dk1"/>
                </a:solidFill>
              </a:rPr>
              <a:t>Csoportméret:</a:t>
            </a:r>
            <a:r>
              <a:rPr lang="en-US">
                <a:solidFill>
                  <a:schemeClr val="dk1"/>
                </a:solidFill>
              </a:rPr>
              <a:t> Kis csoportok, 3–5 fő</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Eszközök és anyagok: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Internetkapcsolattal rendelkező eszközök (1 csoportonként)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Hozzáférés: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u="sng">
                <a:solidFill>
                  <a:schemeClr val="hlink"/>
                </a:solidFill>
                <a:hlinkClick r:id="rId2"/>
              </a:rPr>
              <a:t>This X Does Not Exist</a:t>
            </a:r>
            <a:r>
              <a:rPr lang="en-US">
                <a:solidFill>
                  <a:schemeClr val="dk1"/>
                </a:solidFill>
              </a:rPr>
              <a:t> (képgenerátor)</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Reverse image search (Google), Bad News játék:</a:t>
            </a:r>
            <a:r>
              <a:rPr lang="en-US">
                <a:solidFill>
                  <a:schemeClr val="dk1"/>
                </a:solidFill>
                <a:uFill>
                  <a:noFill/>
                </a:uFill>
                <a:hlinkClick r:id="rId3">
                  <a:extLst>
                    <a:ext uri="{A12FA001-AC4F-418D-AE19-62706E023703}">
                      <ahyp:hlinkClr val="tx"/>
                    </a:ext>
                  </a:extLst>
                </a:hlinkClick>
              </a:rPr>
              <a:t> </a:t>
            </a:r>
            <a:r>
              <a:rPr lang="en-US" u="sng">
                <a:solidFill>
                  <a:schemeClr val="hlink"/>
                </a:solidFill>
                <a:hlinkClick r:id="rId4"/>
              </a:rPr>
              <a:t>https://www.getbadnews.com</a:t>
            </a:r>
            <a:endParaRPr u="sng">
              <a:solidFill>
                <a:schemeClr val="hlink"/>
              </a:solidFill>
            </a:endParaRPr>
          </a:p>
          <a:p>
            <a:pPr indent="-298450" lvl="1" marL="914400" rtl="0" algn="l">
              <a:lnSpc>
                <a:spcPct val="115000"/>
              </a:lnSpc>
              <a:spcBef>
                <a:spcPts val="0"/>
              </a:spcBef>
              <a:spcAft>
                <a:spcPts val="0"/>
              </a:spcAft>
              <a:buClr>
                <a:schemeClr val="dk1"/>
              </a:buClr>
              <a:buSzPts val="1100"/>
              <a:buChar char="○"/>
            </a:pPr>
            <a:r>
              <a:rPr lang="en-US" u="sng">
                <a:solidFill>
                  <a:schemeClr val="hlink"/>
                </a:solidFill>
                <a:hlinkClick r:id="rId5"/>
              </a:rPr>
              <a:t>ChatGPT</a:t>
            </a:r>
            <a:r>
              <a:rPr lang="en-US">
                <a:solidFill>
                  <a:schemeClr val="dk1"/>
                </a:solidFill>
              </a:rPr>
              <a:t> vagy Bing Copilot (szöveggenerátor)</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Deepfake videó példák (vagy válogatott YouTube klipek)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Kézikönyvek: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u="sng">
                <a:solidFill>
                  <a:schemeClr val="hlink"/>
                </a:solidFill>
                <a:hlinkClick r:id="rId6"/>
              </a:rPr>
              <a:t>„Hogyan tanul az MI”</a:t>
            </a:r>
            <a:r>
              <a:rPr lang="en-US">
                <a:solidFill>
                  <a:schemeClr val="dk1"/>
                </a:solidFill>
              </a:rPr>
              <a:t> szimulációs kártyák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u="sng">
                <a:solidFill>
                  <a:schemeClr val="hlink"/>
                </a:solidFill>
                <a:hlinkClick r:id="rId7"/>
              </a:rPr>
              <a:t>„Etika &amp; Reflexiós kérdések”</a:t>
            </a:r>
            <a:r>
              <a:rPr lang="en-US">
                <a:solidFill>
                  <a:schemeClr val="dk1"/>
                </a:solidFill>
              </a:rPr>
              <a:t> lap</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Workshop menete (opcionális tevékenységek):</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kezdő beszélgetés – 5 perc</a:t>
            </a:r>
            <a:br>
              <a:rPr b="1" lang="en-US">
                <a:solidFill>
                  <a:schemeClr val="dk1"/>
                </a:solidFill>
              </a:rPr>
            </a:br>
            <a:r>
              <a:rPr lang="en-US">
                <a:solidFill>
                  <a:schemeClr val="dk1"/>
                </a:solidFill>
              </a:rPr>
              <a:t>Mutasson MI által generált arcot (This Person Does Not Exist) és kérdezze: „Valódi vagy hamis?” Beszéljék meg, mennyire meggyőző és miért.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MI tanulási szimuláció (Analógia játék) – 10 perc</a:t>
            </a:r>
            <a:br>
              <a:rPr b="1" lang="en-US">
                <a:solidFill>
                  <a:schemeClr val="dk1"/>
                </a:solidFill>
              </a:rPr>
            </a:br>
            <a:r>
              <a:rPr lang="en-US">
                <a:solidFill>
                  <a:schemeClr val="dk1"/>
                </a:solidFill>
              </a:rPr>
              <a:t>Használják a „Hogyan tanul az MI” szimulációs kártyákat: minden csoport „oktat egy osztályozót” (embert) példakártyákkal (pl. gyümölcs/nem gyümölcs). Ezután adjanak félreérthető bemeneteket. Beszéljék meg: Hogyan befolyásolta a képzés a döntéseket?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Eszközfelfedezés rotáció – 10 perc</a:t>
            </a:r>
            <a:br>
              <a:rPr b="1" lang="en-US">
                <a:solidFill>
                  <a:schemeClr val="dk1"/>
                </a:solidFill>
              </a:rPr>
            </a:br>
            <a:r>
              <a:rPr lang="en-US">
                <a:solidFill>
                  <a:schemeClr val="dk1"/>
                </a:solidFill>
              </a:rPr>
              <a:t>Csoportokban a tanárok kipróbálják:</a:t>
            </a:r>
            <a:br>
              <a:rPr lang="en-US">
                <a:solidFill>
                  <a:schemeClr val="dk1"/>
                </a:solidFill>
              </a:rPr>
            </a:br>
            <a:r>
              <a:rPr lang="en-US">
                <a:solidFill>
                  <a:schemeClr val="dk1"/>
                </a:solidFill>
              </a:rPr>
              <a:t>a) Szöveggenerálás (ChatGPT)</a:t>
            </a:r>
            <a:br>
              <a:rPr lang="en-US">
                <a:solidFill>
                  <a:schemeClr val="dk1"/>
                </a:solidFill>
              </a:rPr>
            </a:br>
            <a:r>
              <a:rPr lang="en-US">
                <a:solidFill>
                  <a:schemeClr val="dk1"/>
                </a:solidFill>
              </a:rPr>
              <a:t>b) Kép generálása</a:t>
            </a:r>
            <a:br>
              <a:rPr lang="en-US">
                <a:solidFill>
                  <a:schemeClr val="dk1"/>
                </a:solidFill>
              </a:rPr>
            </a:br>
            <a:r>
              <a:rPr lang="en-US">
                <a:solidFill>
                  <a:schemeClr val="dk1"/>
                </a:solidFill>
              </a:rPr>
              <a:t>c) Deepfake példa</a:t>
            </a:r>
            <a:br>
              <a:rPr lang="en-US">
                <a:solidFill>
                  <a:schemeClr val="dk1"/>
                </a:solidFill>
              </a:rPr>
            </a:br>
            <a:r>
              <a:rPr lang="en-US">
                <a:solidFill>
                  <a:schemeClr val="dk1"/>
                </a:solidFill>
              </a:rPr>
              <a:t>Használjanak munkalapot a hitelesség, a hamisság jelei és a lehetséges visszaélések értékelésére.</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Etikai galéria séta – 10 perc</a:t>
            </a:r>
            <a:br>
              <a:rPr b="1" lang="en-US">
                <a:solidFill>
                  <a:schemeClr val="dk1"/>
                </a:solidFill>
              </a:rPr>
            </a:br>
            <a:r>
              <a:rPr lang="en-US">
                <a:solidFill>
                  <a:schemeClr val="dk1"/>
                </a:solidFill>
              </a:rPr>
              <a:t>Mutasson etikai dilemmákat (pl. „MI által generált esszék”, „Deepfake politikus”, „Elfogult toborzóeszközök”). A csoportok sétálnak, olvassák, vitatják és hagynak ragasztós cetliket kérdések vagy válaszok formájában.</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Teljes csoportos megbeszélés &amp; összefoglaló – 10 perc</a:t>
            </a:r>
            <a:br>
              <a:rPr b="1" lang="en-US">
                <a:solidFill>
                  <a:schemeClr val="dk1"/>
                </a:solidFill>
              </a:rPr>
            </a:br>
            <a:r>
              <a:rPr lang="en-US">
                <a:solidFill>
                  <a:schemeClr val="dk1"/>
                </a:solidFill>
              </a:rPr>
              <a:t>Beszéljék meg: „Mi lepett meg benneteket?” „Mit kellene tudniuk a diákoknak ezekről az eszközökről?” „Hol van az emberi felelősség?”</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Záró reflexió – 5 perc</a:t>
            </a:r>
            <a:br>
              <a:rPr b="1" lang="en-US">
                <a:solidFill>
                  <a:schemeClr val="dk1"/>
                </a:solidFill>
              </a:rPr>
            </a:br>
            <a:r>
              <a:rPr lang="en-US">
                <a:solidFill>
                  <a:schemeClr val="dk1"/>
                </a:solidFill>
              </a:rPr>
              <a:t>Minden tanár írjon egy cselekvést, amit a tanításban kipróbál, és egy aggályt, amin tovább gondolkodik. Lehetőség van hangos megosztásra.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Beszélgetési kérdések: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„Lehet-e az MI kreatív, vagy csak remixeli, amit látott?”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„Ki dönt arról, hogy az MI mit tanuljon?”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tudja a tanár felismerni, ha a diák MI-t használt – és számít ez?”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„Ha az MI káros döntést hoz, ki a felelős?”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Értékelési rubrika (ön- és társértékelés):</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MI megértése:</a:t>
            </a:r>
            <a:br>
              <a:rPr b="1" lang="en-US">
                <a:solidFill>
                  <a:schemeClr val="dk1"/>
                </a:solidFill>
              </a:rPr>
            </a:br>
            <a:r>
              <a:rPr lang="en-US">
                <a:solidFill>
                  <a:schemeClr val="dk1"/>
                </a:solidFill>
              </a:rPr>
              <a:t>(1) Homályos vagy zavaros</a:t>
            </a:r>
            <a:br>
              <a:rPr lang="en-US">
                <a:solidFill>
                  <a:schemeClr val="dk1"/>
                </a:solidFill>
              </a:rPr>
            </a:br>
            <a:r>
              <a:rPr lang="en-US">
                <a:solidFill>
                  <a:schemeClr val="dk1"/>
                </a:solidFill>
              </a:rPr>
              <a:t>(3) Alapfokú mintafelismerés és tanulás megértése</a:t>
            </a:r>
            <a:br>
              <a:rPr lang="en-US">
                <a:solidFill>
                  <a:schemeClr val="dk1"/>
                </a:solidFill>
              </a:rPr>
            </a:br>
            <a:r>
              <a:rPr lang="en-US">
                <a:solidFill>
                  <a:schemeClr val="dk1"/>
                </a:solidFill>
              </a:rPr>
              <a:t>(5) Világosan magyarázza a modell logikáját, korlátait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Etikai tudatosság:</a:t>
            </a:r>
            <a:br>
              <a:rPr b="1" lang="en-US">
                <a:solidFill>
                  <a:schemeClr val="dk1"/>
                </a:solidFill>
              </a:rPr>
            </a:br>
            <a:r>
              <a:rPr lang="en-US">
                <a:solidFill>
                  <a:schemeClr val="dk1"/>
                </a:solidFill>
              </a:rPr>
              <a:t>(1) Korlátozott vagy naiv nézet</a:t>
            </a:r>
            <a:br>
              <a:rPr lang="en-US">
                <a:solidFill>
                  <a:schemeClr val="dk1"/>
                </a:solidFill>
              </a:rPr>
            </a:br>
            <a:r>
              <a:rPr lang="en-US">
                <a:solidFill>
                  <a:schemeClr val="dk1"/>
                </a:solidFill>
              </a:rPr>
              <a:t>(3) Felismeri néhány etikai kérdést</a:t>
            </a:r>
            <a:br>
              <a:rPr lang="en-US">
                <a:solidFill>
                  <a:schemeClr val="dk1"/>
                </a:solidFill>
              </a:rPr>
            </a:br>
            <a:r>
              <a:rPr lang="en-US">
                <a:solidFill>
                  <a:schemeClr val="dk1"/>
                </a:solidFill>
              </a:rPr>
              <a:t>(5) Érdeklődő, részletes magyarázat a torzításról, visszaélésről, felelősségről</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Együttműködés:</a:t>
            </a:r>
            <a:br>
              <a:rPr b="1" lang="en-US">
                <a:solidFill>
                  <a:schemeClr val="dk1"/>
                </a:solidFill>
              </a:rPr>
            </a:br>
            <a:r>
              <a:rPr lang="en-US">
                <a:solidFill>
                  <a:schemeClr val="dk1"/>
                </a:solidFill>
              </a:rPr>
              <a:t>(1) Passzív vagy nem vesz részt</a:t>
            </a:r>
            <a:br>
              <a:rPr lang="en-US">
                <a:solidFill>
                  <a:schemeClr val="dk1"/>
                </a:solidFill>
              </a:rPr>
            </a:br>
            <a:r>
              <a:rPr lang="en-US">
                <a:solidFill>
                  <a:schemeClr val="dk1"/>
                </a:solidFill>
              </a:rPr>
              <a:t>(3) Részvétel, némi hozzájárulás</a:t>
            </a:r>
            <a:br>
              <a:rPr lang="en-US">
                <a:solidFill>
                  <a:schemeClr val="dk1"/>
                </a:solidFill>
              </a:rPr>
            </a:br>
            <a:r>
              <a:rPr lang="en-US">
                <a:solidFill>
                  <a:schemeClr val="dk1"/>
                </a:solidFill>
              </a:rPr>
              <a:t>(5) Megosztja ötleteit, hallgat másokra, vezető szerepet vállal</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Alkalmazás a tanításban:</a:t>
            </a:r>
            <a:br>
              <a:rPr b="1" lang="en-US">
                <a:solidFill>
                  <a:schemeClr val="dk1"/>
                </a:solidFill>
              </a:rPr>
            </a:br>
            <a:r>
              <a:rPr lang="en-US">
                <a:solidFill>
                  <a:schemeClr val="dk1"/>
                </a:solidFill>
              </a:rPr>
              <a:t>(1) Nem oszt meg osztálytermi ötleteket</a:t>
            </a:r>
            <a:br>
              <a:rPr lang="en-US">
                <a:solidFill>
                  <a:schemeClr val="dk1"/>
                </a:solidFill>
              </a:rPr>
            </a:br>
            <a:r>
              <a:rPr lang="en-US">
                <a:solidFill>
                  <a:schemeClr val="dk1"/>
                </a:solidFill>
              </a:rPr>
              <a:t>(3) Alapvető integrációs ötlet</a:t>
            </a:r>
            <a:br>
              <a:rPr lang="en-US">
                <a:solidFill>
                  <a:schemeClr val="dk1"/>
                </a:solidFill>
              </a:rPr>
            </a:br>
            <a:r>
              <a:rPr lang="en-US">
                <a:solidFill>
                  <a:schemeClr val="dk1"/>
                </a:solidFill>
              </a:rPr>
              <a:t>(5) Konkrét stratégia a diákok irányítására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Kiegészítő lehetőségek: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Valódi diákmunka vs. MI-kimenet elemzése: Hogyan lehet megkülönböztetni?</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Képfelismerés visszakereséssel (pl. Google Images)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Osztálytermi normák létrehozása a felelős MI-használathoz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Generatív MI használatának megbeszélése a digitális állampolgárság oktatásában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Google Teachable Machine:</a:t>
            </a:r>
            <a:r>
              <a:rPr lang="en-US">
                <a:solidFill>
                  <a:schemeClr val="dk1"/>
                </a:solidFill>
                <a:uFill>
                  <a:noFill/>
                </a:uFill>
                <a:hlinkClick r:id="rId8">
                  <a:extLst>
                    <a:ext uri="{A12FA001-AC4F-418D-AE19-62706E023703}">
                      <ahyp:hlinkClr val="tx"/>
                    </a:ext>
                  </a:extLst>
                </a:hlinkClick>
              </a:rPr>
              <a:t> </a:t>
            </a:r>
            <a:r>
              <a:rPr lang="en-US" u="sng">
                <a:solidFill>
                  <a:schemeClr val="hlink"/>
                </a:solidFill>
                <a:hlinkClick r:id="rId9"/>
              </a:rPr>
              <a:t>https://teachablemachine.withgoogle.com</a:t>
            </a:r>
            <a:br>
              <a:rPr lang="en-US" u="sng">
                <a:solidFill>
                  <a:schemeClr val="hlink"/>
                </a:solidFill>
                <a:hlinkClick r:id="rId10"/>
              </a:rPr>
            </a:br>
            <a:r>
              <a:rPr lang="en-US">
                <a:solidFill>
                  <a:schemeClr val="dk1"/>
                </a:solidFill>
              </a:rPr>
              <a:t>Egyszerű kép- vagy hangosztályozó tanítása (pl. „mosoly vs. nem mosoly”)</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Reflexiós munkalap: „MI mítoszok vs. valóság”</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„Mit tanítottál a modellnek?”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„Milyen hibákat követett el?”</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„Miért nem tud az MI úgy gondolkodni, mint az ember?”</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6" name="Google Shape;516;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tanárok választhatnak az 1. tevékenység (idősebb diákoknak) VAGY a 2. tevékenység (fiatalabb diákoknak) között az oldal alján.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Tevékenység 1: Az algoritmikus torzítás feltárása és az inkluzivitás elősegítése az MI-alapú dezinformációban (30 perc)</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Eszközök és anyagok: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Számítógépek/tabletek (1 páronként)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Gender Shades demo Joy Buolamwini-tól – (arcfelismerési torzítás tesztelése)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ChatGPT (ingyen) –</a:t>
            </a:r>
            <a:r>
              <a:rPr lang="en-US">
                <a:solidFill>
                  <a:schemeClr val="dk1"/>
                </a:solidFill>
                <a:uFill>
                  <a:noFill/>
                </a:uFill>
                <a:hlinkClick r:id="rId2">
                  <a:extLst>
                    <a:ext uri="{A12FA001-AC4F-418D-AE19-62706E023703}">
                      <ahyp:hlinkClr val="tx"/>
                    </a:ext>
                  </a:extLst>
                </a:hlinkClick>
              </a:rPr>
              <a:t> </a:t>
            </a:r>
            <a:r>
              <a:rPr lang="en-US" u="sng">
                <a:solidFill>
                  <a:schemeClr val="hlink"/>
                </a:solidFill>
                <a:hlinkClick r:id="rId3"/>
              </a:rPr>
              <a:t>https://chat.openai.com</a:t>
            </a:r>
            <a:endParaRPr u="sng">
              <a:solidFill>
                <a:schemeClr val="hlink"/>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Munkalap: „Bias Detective” (lásd lent)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Padlet vagy Miro az észrevételekhez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Opcionális reflexiós cikk: </a:t>
            </a:r>
            <a:r>
              <a:rPr lang="en-US" u="sng">
                <a:solidFill>
                  <a:schemeClr val="hlink"/>
                </a:solidFill>
                <a:hlinkClick r:id="rId4"/>
              </a:rPr>
              <a:t>„Gender Shades: Intersectional Accuracy Disparities in Commercial Gender Classification” </a:t>
            </a:r>
            <a:r>
              <a:rPr lang="en-US">
                <a:solidFill>
                  <a:schemeClr val="dk1"/>
                </a:solidFill>
              </a:rPr>
              <a:t>Buolamwini-tól (PDF elérhető online)</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30 perces felépítés:</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Rövid bevezetés (4 perc)</a:t>
            </a:r>
            <a:br>
              <a:rPr b="1" lang="en-US">
                <a:solidFill>
                  <a:schemeClr val="dk1"/>
                </a:solidFill>
              </a:rPr>
            </a:br>
            <a:r>
              <a:rPr lang="en-US">
                <a:solidFill>
                  <a:schemeClr val="dk1"/>
                </a:solidFill>
              </a:rPr>
              <a:t> Rövid beszélgetés: Mi történik, ha az MI félreértelmezi valakinek az identitását vagy a közösségi üzeneteket? Hogyan táplálhat ez téves hiedelmeket vagy dezinformációt?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Gyakorlati torzításvizsgálat (12 perc)</a:t>
            </a:r>
            <a:br>
              <a:rPr b="1" lang="en-US">
                <a:solidFill>
                  <a:schemeClr val="dk1"/>
                </a:solidFill>
              </a:rPr>
            </a:br>
            <a:r>
              <a:rPr lang="en-US">
                <a:solidFill>
                  <a:schemeClr val="dk1"/>
                </a:solidFill>
              </a:rPr>
              <a:t> Párokban töltsenek fel néhány különböző önarcképet (vagy mintaképet) a Gender Shades eszközbe.</a:t>
            </a:r>
            <a:br>
              <a:rPr lang="en-US">
                <a:solidFill>
                  <a:schemeClr val="dk1"/>
                </a:solidFill>
              </a:rPr>
            </a:br>
            <a:r>
              <a:rPr lang="en-US">
                <a:solidFill>
                  <a:schemeClr val="dk1"/>
                </a:solidFill>
              </a:rPr>
              <a:t> Rögzítsék a modell nemdetektálási pontosságát és idejét.</a:t>
            </a:r>
            <a:br>
              <a:rPr lang="en-US">
                <a:solidFill>
                  <a:schemeClr val="dk1"/>
                </a:solidFill>
              </a:rPr>
            </a:br>
            <a:r>
              <a:rPr lang="en-US">
                <a:solidFill>
                  <a:schemeClr val="dk1"/>
                </a:solidFill>
              </a:rPr>
              <a:t> Tegyenek fel a ChatGPT-nek egy kulturálisan árnyalt kérdést (pl. „Nevezz meg egy kulturális fesztivált Indiában”). Ellenőrizzék a hibákat, kihagyásokat vagy túláltalánosításokat.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Munkalap reflexió (8 perc)</a:t>
            </a:r>
            <a:br>
              <a:rPr b="1" lang="en-US">
                <a:solidFill>
                  <a:schemeClr val="dk1"/>
                </a:solidFill>
              </a:rPr>
            </a:br>
            <a:r>
              <a:rPr lang="en-US">
                <a:solidFill>
                  <a:schemeClr val="dk1"/>
                </a:solidFill>
              </a:rPr>
              <a:t> A „Bias Detective” munkalap segítségével rögzítsék:</a:t>
            </a:r>
            <a:br>
              <a:rPr lang="en-US">
                <a:solidFill>
                  <a:schemeClr val="dk1"/>
                </a:solidFill>
              </a:rPr>
            </a:b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Tesztelt modell</a:t>
            </a:r>
            <a:br>
              <a:rPr lang="en-US">
                <a:solidFill>
                  <a:schemeClr val="dk1"/>
                </a:solidFill>
              </a:rPr>
            </a:b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Példa bemenet</a:t>
            </a:r>
            <a:br>
              <a:rPr lang="en-US">
                <a:solidFill>
                  <a:schemeClr val="dk1"/>
                </a:solidFill>
              </a:rPr>
            </a:b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Hibatípus (téves besorolás/kihagyás)</a:t>
            </a:r>
            <a:br>
              <a:rPr lang="en-US">
                <a:solidFill>
                  <a:schemeClr val="dk1"/>
                </a:solidFill>
              </a:rPr>
            </a:b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Lehetséges hatás a dezinformációra</a:t>
            </a:r>
            <a:br>
              <a:rPr lang="en-US">
                <a:solidFill>
                  <a:schemeClr val="dk1"/>
                </a:solidFill>
              </a:rPr>
            </a:b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Inkluzív javítás vagy pedagógiai beavatkozás</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Csoportos megosztás és beszélgetés (5 perc)</a:t>
            </a:r>
            <a:br>
              <a:rPr b="1" lang="en-US">
                <a:solidFill>
                  <a:schemeClr val="dk1"/>
                </a:solidFill>
              </a:rPr>
            </a:br>
            <a:r>
              <a:rPr lang="en-US">
                <a:solidFill>
                  <a:schemeClr val="dk1"/>
                </a:solidFill>
              </a:rPr>
              <a:t> Osszák meg a főbb megállapításokat (hibák + dezinformációs kockázat) a Padleten/Mirón.</a:t>
            </a:r>
            <a:br>
              <a:rPr lang="en-US">
                <a:solidFill>
                  <a:schemeClr val="dk1"/>
                </a:solidFill>
              </a:rPr>
            </a:br>
            <a:r>
              <a:rPr lang="en-US">
                <a:solidFill>
                  <a:schemeClr val="dk1"/>
                </a:solidFill>
              </a:rPr>
              <a:t> Beszéljék meg, hogyan erősíthetik a torzított predikciók a sztereotípiákat vagy hozhatnak létre félrevezető tartalmat.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Összegzés &amp; akció (1 perc)</a:t>
            </a:r>
            <a:br>
              <a:rPr b="1" lang="en-US">
                <a:solidFill>
                  <a:schemeClr val="dk1"/>
                </a:solidFill>
              </a:rPr>
            </a:br>
            <a:r>
              <a:rPr lang="en-US">
                <a:solidFill>
                  <a:schemeClr val="dk1"/>
                </a:solidFill>
              </a:rPr>
              <a:t> Hangsúlyozzák: Az MI a tanulási adatait tükrözi – ezért torz módon is félrevezethet.</a:t>
            </a:r>
            <a:br>
              <a:rPr lang="en-US">
                <a:solidFill>
                  <a:schemeClr val="dk1"/>
                </a:solidFill>
              </a:rPr>
            </a:br>
            <a:r>
              <a:rPr lang="en-US">
                <a:solidFill>
                  <a:schemeClr val="dk1"/>
                </a:solidFill>
              </a:rPr>
              <a:t> Emeljék ki az inkluzív MI-stratégiákat és a tantermi integráció lehetőségét.</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Értékelési rubrika – Kritériumok: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Bias azonosítás:</a:t>
            </a:r>
            <a:br>
              <a:rPr b="1" lang="en-US">
                <a:solidFill>
                  <a:schemeClr val="dk1"/>
                </a:solidFill>
              </a:rPr>
            </a:br>
            <a:r>
              <a:rPr lang="en-US">
                <a:solidFill>
                  <a:schemeClr val="dk1"/>
                </a:solidFill>
              </a:rPr>
              <a:t> (3 pont) Pontosan azonosítja a torzítást/téves besorolást</a:t>
            </a:r>
            <a:br>
              <a:rPr lang="en-US">
                <a:solidFill>
                  <a:schemeClr val="dk1"/>
                </a:solidFill>
              </a:rPr>
            </a:br>
            <a:r>
              <a:rPr lang="en-US">
                <a:solidFill>
                  <a:schemeClr val="dk1"/>
                </a:solidFill>
              </a:rPr>
              <a:t> (2 pont) Észleli a torzítást, de kevés részlettel</a:t>
            </a:r>
            <a:br>
              <a:rPr lang="en-US">
                <a:solidFill>
                  <a:schemeClr val="dk1"/>
                </a:solidFill>
              </a:rPr>
            </a:br>
            <a:r>
              <a:rPr lang="en-US">
                <a:solidFill>
                  <a:schemeClr val="dk1"/>
                </a:solidFill>
              </a:rPr>
              <a:t> (1 pont) Hiányzik vagy helytelen a torzítás azonosítása</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Dezinformációs kockázat:</a:t>
            </a:r>
            <a:br>
              <a:rPr b="1" lang="en-US">
                <a:solidFill>
                  <a:schemeClr val="dk1"/>
                </a:solidFill>
              </a:rPr>
            </a:br>
            <a:r>
              <a:rPr lang="en-US">
                <a:solidFill>
                  <a:schemeClr val="dk1"/>
                </a:solidFill>
              </a:rPr>
              <a:t> (3 pont) Megmagyarázza, hogyan hozhat létre téves narratívát a torzítás</a:t>
            </a:r>
            <a:br>
              <a:rPr lang="en-US">
                <a:solidFill>
                  <a:schemeClr val="dk1"/>
                </a:solidFill>
              </a:rPr>
            </a:br>
            <a:r>
              <a:rPr lang="en-US">
                <a:solidFill>
                  <a:schemeClr val="dk1"/>
                </a:solidFill>
              </a:rPr>
              <a:t> (2 pont) Említi a kockázatot, de nincs egyértelmű kapcsolat</a:t>
            </a:r>
            <a:br>
              <a:rPr lang="en-US">
                <a:solidFill>
                  <a:schemeClr val="dk1"/>
                </a:solidFill>
              </a:rPr>
            </a:br>
            <a:r>
              <a:rPr lang="en-US">
                <a:solidFill>
                  <a:schemeClr val="dk1"/>
                </a:solidFill>
              </a:rPr>
              <a:t> (1 pont) Ritkán kapcsolódik a dezinformáció veszélyéhez</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Inkluzív megoldás:</a:t>
            </a:r>
            <a:br>
              <a:rPr b="1" lang="en-US">
                <a:solidFill>
                  <a:schemeClr val="dk1"/>
                </a:solidFill>
              </a:rPr>
            </a:br>
            <a:r>
              <a:rPr lang="en-US">
                <a:solidFill>
                  <a:schemeClr val="dk1"/>
                </a:solidFill>
              </a:rPr>
              <a:t> (3 pont) Képes javasolni megvalósítható adatbázis/tanítási stratégiát</a:t>
            </a:r>
            <a:br>
              <a:rPr lang="en-US">
                <a:solidFill>
                  <a:schemeClr val="dk1"/>
                </a:solidFill>
              </a:rPr>
            </a:br>
            <a:r>
              <a:rPr lang="en-US">
                <a:solidFill>
                  <a:schemeClr val="dk1"/>
                </a:solidFill>
              </a:rPr>
              <a:t> (2 pont) Javasol megoldást, de kevés mélységgel</a:t>
            </a:r>
            <a:br>
              <a:rPr lang="en-US">
                <a:solidFill>
                  <a:schemeClr val="dk1"/>
                </a:solidFill>
              </a:rPr>
            </a:br>
            <a:r>
              <a:rPr lang="en-US">
                <a:solidFill>
                  <a:schemeClr val="dk1"/>
                </a:solidFill>
              </a:rPr>
              <a:t> (1 pont) Nincs gyakorlati korrekciós megközelítés</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Együttműködés:</a:t>
            </a:r>
            <a:br>
              <a:rPr b="1" lang="en-US">
                <a:solidFill>
                  <a:schemeClr val="dk1"/>
                </a:solidFill>
              </a:rPr>
            </a:br>
            <a:r>
              <a:rPr lang="en-US">
                <a:solidFill>
                  <a:schemeClr val="dk1"/>
                </a:solidFill>
              </a:rPr>
              <a:t> (3 pont) Aktívan megoszt, világos meglátásokkal</a:t>
            </a:r>
            <a:br>
              <a:rPr lang="en-US">
                <a:solidFill>
                  <a:schemeClr val="dk1"/>
                </a:solidFill>
              </a:rPr>
            </a:br>
            <a:r>
              <a:rPr lang="en-US">
                <a:solidFill>
                  <a:schemeClr val="dk1"/>
                </a:solidFill>
              </a:rPr>
              <a:t> (2 pont) Néhány részvétel, átlagos érthetőség</a:t>
            </a:r>
            <a:br>
              <a:rPr lang="en-US">
                <a:solidFill>
                  <a:schemeClr val="dk1"/>
                </a:solidFill>
              </a:rPr>
            </a:br>
            <a:r>
              <a:rPr lang="en-US">
                <a:solidFill>
                  <a:schemeClr val="dk1"/>
                </a:solidFill>
              </a:rPr>
              <a:t> (1 pont) Minimális vagy nincs csoportos részvétel</a:t>
            </a:r>
            <a:br>
              <a:rPr lang="en-US">
                <a:solidFill>
                  <a:schemeClr val="dk1"/>
                </a:solidFill>
              </a:rPr>
            </a:b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Képkeresés visszakereséssel (pl. Google Images)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Tevékenység:</a:t>
            </a:r>
            <a:br>
              <a:rPr b="1" lang="en-US">
                <a:solidFill>
                  <a:schemeClr val="dk1"/>
                </a:solidFill>
              </a:rPr>
            </a:br>
            <a:r>
              <a:rPr lang="en-US">
                <a:solidFill>
                  <a:schemeClr val="dk1"/>
                </a:solidFill>
              </a:rPr>
              <a:t>Sensity AI „Deepfake Detection Challenge” (demo verzió) (30 perc)</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Referenciák: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u="sng">
                <a:solidFill>
                  <a:schemeClr val="hlink"/>
                </a:solidFill>
                <a:hlinkClick r:id="rId5"/>
              </a:rPr>
              <a:t>https://www.cyberdefensemagazine.com/the-illusion-of-truth-the-risks-and-responses-to-deepfake-technology/</a:t>
            </a:r>
            <a:endParaRPr u="sng">
              <a:solidFill>
                <a:schemeClr val="hlink"/>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6"/>
              </a:rPr>
              <a:t>https://researchmgt.monash.edu/ws/portalfiles/portal/668653278/640947365-oa.pdf</a:t>
            </a:r>
            <a:endParaRPr u="sng">
              <a:solidFill>
                <a:schemeClr val="hlink"/>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7"/>
              </a:rPr>
              <a:t>https://www.researchgate.net/publication/378180889_Assessment_framework_for_deepfake_detection_in_real-world_situations</a:t>
            </a:r>
            <a:endParaRPr u="sng">
              <a:solidFill>
                <a:schemeClr val="hlink"/>
              </a:solidFil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t>Javasolt tevékenység: Oszd az osztályt hat részre, és hagyd, hogy minden rész 10-15 percig vizsgáljon meg egy javasolt tevékenységet, majd reflektáljanak rá, hogy a többiek megértsék a fő célkitűzéseket és a többi résztvevő figyelmét.</a:t>
            </a:r>
            <a:endParaRPr b="1"/>
          </a:p>
          <a:p>
            <a:pPr indent="0" lvl="0" marL="0" rtl="0" algn="l">
              <a:spcBef>
                <a:spcPts val="0"/>
              </a:spcBef>
              <a:spcAft>
                <a:spcPts val="0"/>
              </a:spcAft>
              <a:buClr>
                <a:schemeClr val="dk1"/>
              </a:buClr>
              <a:buSzPts val="1100"/>
              <a:buFont typeface="Arial"/>
              <a:buNone/>
            </a:pPr>
            <a:r>
              <a:t/>
            </a:r>
            <a:endParaRPr b="1"/>
          </a:p>
          <a:p>
            <a:pPr indent="0" lvl="0" marL="0" rtl="0" algn="l">
              <a:spcBef>
                <a:spcPts val="0"/>
              </a:spcBef>
              <a:spcAft>
                <a:spcPts val="0"/>
              </a:spcAft>
              <a:buClr>
                <a:schemeClr val="dk1"/>
              </a:buClr>
              <a:buSzPts val="1100"/>
              <a:buFont typeface="Arial"/>
              <a:buNone/>
            </a:pPr>
            <a:r>
              <a:rPr b="1" lang="en-US"/>
              <a:t>Aszinkron kurzus esetén 5 pont szerezhető aktív részvétellel.</a:t>
            </a:r>
            <a:endParaRPr b="1"/>
          </a:p>
          <a:p>
            <a:pPr indent="0" lvl="0" marL="0" rtl="0" algn="l">
              <a:spcBef>
                <a:spcPts val="0"/>
              </a:spcBef>
              <a:spcAft>
                <a:spcPts val="0"/>
              </a:spcAft>
              <a:buClr>
                <a:schemeClr val="dk1"/>
              </a:buClr>
              <a:buSzPts val="1100"/>
              <a:buFont typeface="Arial"/>
              <a:buNone/>
            </a:pPr>
            <a:r>
              <a:t/>
            </a:r>
            <a:endParaRPr b="1"/>
          </a:p>
          <a:p>
            <a:pPr indent="0" lvl="0" marL="0" rtl="0" algn="l">
              <a:spcBef>
                <a:spcPts val="0"/>
              </a:spcBef>
              <a:spcAft>
                <a:spcPts val="0"/>
              </a:spcAft>
              <a:buClr>
                <a:schemeClr val="dk1"/>
              </a:buClr>
              <a:buSzPts val="1100"/>
              <a:buFont typeface="Arial"/>
              <a:buNone/>
            </a:pPr>
            <a:r>
              <a:rPr b="1" lang="en-US"/>
              <a:t>FÓRUM</a:t>
            </a:r>
            <a:r>
              <a:rPr b="1" lang="en-US"/>
              <a:t>: Írj egy fél oldalas reflexiót az egyik kiválasztott tevékenységről.</a:t>
            </a:r>
            <a:endParaRPr b="1"/>
          </a:p>
          <a:p>
            <a:pPr indent="0" lvl="0" marL="0" rtl="0" algn="l">
              <a:lnSpc>
                <a:spcPct val="100000"/>
              </a:lnSpc>
              <a:spcBef>
                <a:spcPts val="0"/>
              </a:spcBef>
              <a:spcAft>
                <a:spcPts val="0"/>
              </a:spcAft>
              <a:buSzPts val="1100"/>
              <a:buNone/>
            </a:pPr>
            <a:r>
              <a:t/>
            </a:r>
            <a:endParaRPr/>
          </a:p>
        </p:txBody>
      </p:sp>
      <p:sp>
        <p:nvSpPr>
          <p:cNvPr id="533" name="Google Shape;53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0" name="Google Shape;550;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jelszórejtvény: Hogyan válik a gyenge bejelentkezés fegyverré</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Anyagok: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Laptopok/tabletek (1 páronként)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2"/>
              </a:rPr>
              <a:t>Jelszó ellenőrző lista</a:t>
            </a:r>
            <a:r>
              <a:rPr lang="en-US">
                <a:solidFill>
                  <a:schemeClr val="dk1"/>
                </a:solidFill>
              </a:rPr>
              <a:t> munkalap (nyomtatható vagy digitális)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Forgatókönyv kártyák: </a:t>
            </a:r>
            <a:r>
              <a:rPr lang="en-US" u="sng">
                <a:solidFill>
                  <a:schemeClr val="hlink"/>
                </a:solidFill>
                <a:hlinkClick r:id="rId3"/>
              </a:rPr>
              <a:t>„Hogyan törték fel” </a:t>
            </a:r>
            <a:r>
              <a:rPr lang="en-US">
                <a:solidFill>
                  <a:schemeClr val="dk1"/>
                </a:solidFill>
              </a:rPr>
              <a:t>(gyenge jelszó történetek)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Weboldal a jelszó erősségének teszteléséhez (pl.</a:t>
            </a:r>
            <a:r>
              <a:rPr lang="en-US">
                <a:solidFill>
                  <a:schemeClr val="dk1"/>
                </a:solidFill>
                <a:uFill>
                  <a:noFill/>
                </a:uFill>
                <a:hlinkClick r:id="rId4">
                  <a:extLst>
                    <a:ext uri="{A12FA001-AC4F-418D-AE19-62706E023703}">
                      <ahyp:hlinkClr val="tx"/>
                    </a:ext>
                  </a:extLst>
                </a:hlinkClick>
              </a:rPr>
              <a:t> </a:t>
            </a:r>
            <a:r>
              <a:rPr lang="en-US" u="sng">
                <a:solidFill>
                  <a:schemeClr val="hlink"/>
                </a:solidFill>
                <a:hlinkClick r:id="rId5"/>
              </a:rPr>
              <a:t>https://howsecureismypassword.net</a:t>
            </a:r>
            <a:r>
              <a:rPr lang="en-US">
                <a:solidFill>
                  <a:schemeClr val="dk1"/>
                </a:solidFill>
              </a:rPr>
              <a:t> vagy</a:t>
            </a:r>
            <a:r>
              <a:rPr lang="en-US">
                <a:solidFill>
                  <a:schemeClr val="dk1"/>
                </a:solidFill>
                <a:uFill>
                  <a:noFill/>
                </a:uFill>
                <a:hlinkClick r:id="rId6">
                  <a:extLst>
                    <a:ext uri="{A12FA001-AC4F-418D-AE19-62706E023703}">
                      <ahyp:hlinkClr val="tx"/>
                    </a:ext>
                  </a:extLst>
                </a:hlinkClick>
              </a:rPr>
              <a:t> </a:t>
            </a:r>
            <a:r>
              <a:rPr lang="en-US" u="sng">
                <a:solidFill>
                  <a:schemeClr val="hlink"/>
                </a:solidFill>
                <a:hlinkClick r:id="rId7"/>
              </a:rPr>
              <a:t>https://nordpass.com/secure-password/</a:t>
            </a:r>
            <a:r>
              <a:rPr lang="en-US">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8"/>
              </a:rPr>
              <a:t>Have I Been Pwned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Cybersecurity for Teachers (Common Sense)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Google Jelszókezelő eszköz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Post-it, filctollak, flipchart/Miro board online szinkronhoz</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Óra menete:</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A feltört tanár (10 perc)</a:t>
            </a:r>
            <a:br>
              <a:rPr b="1" lang="en-US">
                <a:solidFill>
                  <a:schemeClr val="dk1"/>
                </a:solidFill>
              </a:rPr>
            </a:br>
            <a:r>
              <a:rPr lang="en-US">
                <a:solidFill>
                  <a:schemeClr val="dk1"/>
                </a:solidFill>
              </a:rPr>
              <a:t>Mutassanak be egy hamis e-mailt, amely azt állítja, hogy a tanár iskolai fiókját feltörték. Kérdés: „Hogyan történhetett ez meg?”</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Háttérinformáció (10 perc)</a:t>
            </a:r>
            <a:br>
              <a:rPr b="1" lang="en-US">
                <a:solidFill>
                  <a:schemeClr val="dk1"/>
                </a:solidFill>
              </a:rPr>
            </a:br>
            <a:r>
              <a:rPr lang="en-US">
                <a:solidFill>
                  <a:schemeClr val="dk1"/>
                </a:solidFill>
              </a:rPr>
              <a:t>Rövid magyarázat: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Gyakori jelszó sebezhetőségek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Hitelesítő adatok tömeges feltöltése &amp; újrafelhasználás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Kapcsolat a dezinformációval (pl. közösségi fiókok feltörve hamis hírek terjesztésére)</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Forgatókönyv puzzle játék (15 perc)</a:t>
            </a:r>
            <a:br>
              <a:rPr b="1" lang="en-US">
                <a:solidFill>
                  <a:schemeClr val="dk1"/>
                </a:solidFill>
              </a:rPr>
            </a:br>
            <a:r>
              <a:rPr lang="en-US">
                <a:solidFill>
                  <a:schemeClr val="dk1"/>
                </a:solidFill>
              </a:rPr>
              <a:t>Párokban a tanárok kapnak „Hogyan törték fel” kártyákat, és összepárosítják a rossz gyakorlatokkal (pl. jelszó újrafelhasználás, név+születési év). Osszanak meg egy javítást csoportonként.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Jelszó egészségellenőrzés (10 perc)</a:t>
            </a:r>
            <a:br>
              <a:rPr b="1" lang="en-US">
                <a:solidFill>
                  <a:schemeClr val="dk1"/>
                </a:solidFill>
              </a:rPr>
            </a:br>
            <a:r>
              <a:rPr lang="en-US">
                <a:solidFill>
                  <a:schemeClr val="dk1"/>
                </a:solidFill>
              </a:rPr>
              <a:t>A tanárok áttekintenek 1–2 saját jelszót (nem hangosan megosztva) egy erősségellenőrzővel. A Password Health Checklist segítségével önértékelés: hossz, komplexitás, újrafelhasználás.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Tanítási ötletbörze (10 perc)</a:t>
            </a:r>
            <a:br>
              <a:rPr b="1" lang="en-US">
                <a:solidFill>
                  <a:schemeClr val="dk1"/>
                </a:solidFill>
              </a:rPr>
            </a:br>
            <a:r>
              <a:rPr lang="en-US">
                <a:solidFill>
                  <a:schemeClr val="dk1"/>
                </a:solidFill>
              </a:rPr>
              <a:t>Kis csoportok ötletelnek arról, hogyan lehet tanítani a jelszóhigiéniát különböző évfolyamokon (pl. jelszó-művészet, jelszó-tárolók, gamifikált kihívások). Ötletek feltérképezése és megosztása.</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Reflexió &amp; exit megjegyzés (10 perc)</a:t>
            </a:r>
            <a:br>
              <a:rPr b="1" lang="en-US">
                <a:solidFill>
                  <a:schemeClr val="dk1"/>
                </a:solidFill>
              </a:rPr>
            </a:br>
            <a:r>
              <a:rPr lang="en-US">
                <a:solidFill>
                  <a:schemeClr val="dk1"/>
                </a:solidFill>
              </a:rPr>
              <a:t>Post-it exit prompt: „Egy dolgot, amit abbahagyok, megváltoztatok vagy elkezdek csinálni a jelszavaimmal kapcsolatban.” Osszák meg reflexióikat.</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Beszélgetési kérdések: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„Mi tesz egy jelszót könnyen kitalálhatóvá?”</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„Miért használhatják újra a diákok a jelszavakat – vagy miért oszthatják meg őket?”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teszi valakit sebezhetővé a rossz jelszókezelés a dezinformációs kampányokkal szemben?”</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 az egyik mítosz a jelszavakról, amit abba kellene hagynunk a tanításban?”</a:t>
            </a:r>
            <a:endParaRPr>
              <a:solidFill>
                <a:schemeClr val="dk1"/>
              </a:solidFill>
            </a:endParaRPr>
          </a:p>
          <a:p>
            <a:pPr indent="0" lvl="0" marL="0" rtl="0" algn="l">
              <a:lnSpc>
                <a:spcPct val="115000"/>
              </a:lnSpc>
              <a:spcBef>
                <a:spcPts val="1200"/>
              </a:spcBef>
              <a:spcAft>
                <a:spcPts val="0"/>
              </a:spcAft>
              <a:buNone/>
            </a:pPr>
            <a:r>
              <a:rPr lang="en-US">
                <a:solidFill>
                  <a:schemeClr val="dk1"/>
                </a:solidFill>
              </a:rPr>
              <a:t>Értékelési rubrika (Formatív – a facilitációs reflexióhoz) 1. kritérium – Kezdés 3. – Fejlődés 5. – Jártas részvétel a forgatókönyv-illesztésben (1) Passzív (3) Irányítással részt vesz (5) Világosan elmagyarázza és indokolja a jelszó gyengeségeit Jelszó-egészségügyi ellenőrzőlista használata (1) Minimális vagy hiányos (3) Kiegészíti némi önreflexióval (5) Átgondoltan kitölti és alkalmazza a változtatásokat Együttműködés és ötletelés (1) Kevés hozzájárulás (3) Megoszt 1 ötletet vagy stratégiát (5) Aktívan hozzájárul több releváns osztálytermi ötlethez Záró reflexió (1) Általános vagy homályos (3) Ésszerű, gyakorlatias cselekvés (5) Konkrét, hasznos tanulság a kívánt hatással</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Opcionális kiterjesztés:</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Hívd meg az IT személyzetet, hogy bemutassa, hogyan védik az iskolai fiókokat, vagy indítsatok egy „Hozz létre osztály-jelszó szabályzatot” mini-projektet következő iskolai megbeszélés alkalmával.</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7" name="Google Shape;567;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biztonság kockáztatása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Téma:</a:t>
            </a:r>
            <a:r>
              <a:rPr lang="en-US">
                <a:solidFill>
                  <a:schemeClr val="dk1"/>
                </a:solidFill>
              </a:rPr>
              <a:t> Személyes adatok védelme az online térben</a:t>
            </a:r>
            <a:br>
              <a:rPr lang="en-US">
                <a:solidFill>
                  <a:schemeClr val="dk1"/>
                </a:solidFill>
              </a:rPr>
            </a:br>
            <a:r>
              <a:rPr b="1" lang="en-US">
                <a:solidFill>
                  <a:schemeClr val="dk1"/>
                </a:solidFill>
              </a:rPr>
              <a:t>Időtartam:</a:t>
            </a:r>
            <a:r>
              <a:rPr lang="en-US">
                <a:solidFill>
                  <a:schemeClr val="dk1"/>
                </a:solidFill>
              </a:rPr>
              <a:t> 60 perc</a:t>
            </a:r>
            <a:br>
              <a:rPr lang="en-US">
                <a:solidFill>
                  <a:schemeClr val="dk1"/>
                </a:solidFill>
              </a:rPr>
            </a:br>
            <a:r>
              <a:rPr b="1" lang="en-US">
                <a:solidFill>
                  <a:schemeClr val="dk1"/>
                </a:solidFill>
              </a:rPr>
              <a:t>Csoportméret:</a:t>
            </a:r>
            <a:r>
              <a:rPr lang="en-US">
                <a:solidFill>
                  <a:schemeClr val="dk1"/>
                </a:solidFill>
              </a:rPr>
              <a:t> Párok vagy kis csoportok (3–4 fő)</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Anyagok &amp; eszközök: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Laptopok/tabletek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Hozzáférés: Quizizz, Kahoot!, Google Forms vagy Typeform (opcionális)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Munkalap: </a:t>
            </a:r>
            <a:r>
              <a:rPr lang="en-US" u="sng">
                <a:solidFill>
                  <a:schemeClr val="hlink"/>
                </a:solidFill>
                <a:hlinkClick r:id="rId2"/>
              </a:rPr>
              <a:t>„Amit megosztasz vs. Ki látja” </a:t>
            </a:r>
            <a:r>
              <a:rPr lang="en-US">
                <a:solidFill>
                  <a:schemeClr val="dk1"/>
                </a:solidFill>
              </a:rPr>
              <a:t>(2 oszlopos táblázat)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Munkalap: </a:t>
            </a:r>
            <a:r>
              <a:rPr lang="en-US" u="sng">
                <a:solidFill>
                  <a:schemeClr val="hlink"/>
                </a:solidFill>
                <a:hlinkClick r:id="rId3"/>
              </a:rPr>
              <a:t>Reflexió &amp; cselekvési terv</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Projektor és tábla a beszélgetési kérdésekhez</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Óra menete:</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Bevezetés &amp; tudatosság (5 perc)</a:t>
            </a:r>
            <a:br>
              <a:rPr b="1" lang="en-US">
                <a:solidFill>
                  <a:schemeClr val="dk1"/>
                </a:solidFill>
              </a:rPr>
            </a:br>
            <a:r>
              <a:rPr lang="en-US">
                <a:solidFill>
                  <a:schemeClr val="dk1"/>
                </a:solidFill>
              </a:rPr>
              <a:t>Bemelegítő kvíz Kahoot-on (hamis vagy valós kérdések, pl. „Mi a spirituális állatod?” vagy „Melyik hős vagy?”). A kvíz után kérdés: Milyen személyes adatot osztottál meg—még ha csak hipotetikusan is?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Elemzés: „Csapda építése” (10 perc)</a:t>
            </a:r>
            <a:br>
              <a:rPr b="1" lang="en-US">
                <a:solidFill>
                  <a:schemeClr val="dk1"/>
                </a:solidFill>
              </a:rPr>
            </a:br>
            <a:r>
              <a:rPr lang="en-US">
                <a:solidFill>
                  <a:schemeClr val="dk1"/>
                </a:solidFill>
              </a:rPr>
              <a:t>Párokban a tanárok készítenek saját 3 kérdéses kvízt (pl. „Mi a háziállatod neve?”, „Születési hónap?”, „Első iskola?”). Rögzítik a munkalapon, és elemzik, milyen személyes azonosítók következtethetők ki.</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Csere &amp; szimuláció (10 perc)</a:t>
            </a:r>
            <a:br>
              <a:rPr b="1" lang="en-US">
                <a:solidFill>
                  <a:schemeClr val="dk1"/>
                </a:solidFill>
              </a:rPr>
            </a:br>
            <a:r>
              <a:rPr lang="en-US">
                <a:solidFill>
                  <a:schemeClr val="dk1"/>
                </a:solidFill>
              </a:rPr>
              <a:t>Csoportok kicserélik a kvízeket, és kitöltik azokat. Ezután elemezik, mit tudtak meg egymásról csak a válaszokból.</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Kapcsolat a dezinformációval (10 perc)</a:t>
            </a:r>
            <a:br>
              <a:rPr b="1" lang="en-US">
                <a:solidFill>
                  <a:schemeClr val="dk1"/>
                </a:solidFill>
              </a:rPr>
            </a:br>
            <a:r>
              <a:rPr lang="en-US">
                <a:solidFill>
                  <a:schemeClr val="dk1"/>
                </a:solidFill>
              </a:rPr>
              <a:t>Beszélgetés: Hogyan használható ez az információ jelszavak kitalálására? Hogyan lehet egy phishing e-mailt személyre szabni? Bevezetés a mikrocélzott dezinformációs kampányok gondolatába, amelyek kvíz-adatokból származhatnak.</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Csoportos reflexió (10 perc)</a:t>
            </a:r>
            <a:br>
              <a:rPr b="1" lang="en-US">
                <a:solidFill>
                  <a:schemeClr val="dk1"/>
                </a:solidFill>
              </a:rPr>
            </a:br>
            <a:r>
              <a:rPr lang="en-US">
                <a:solidFill>
                  <a:schemeClr val="dk1"/>
                </a:solidFill>
              </a:rPr>
              <a:t>Közösen töltsék ki a „Amit megosztasz vs. Ki látja” táblázatot. Osztályozzák, milyen adatokat gyűjtöttek, és ki férhet hozzá (pl. platform, hirdetők, hackerek).</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Teljes csoportos megbeszélés (10 perc)</a:t>
            </a:r>
            <a:br>
              <a:rPr b="1" lang="en-US">
                <a:solidFill>
                  <a:schemeClr val="dk1"/>
                </a:solidFill>
              </a:rPr>
            </a:br>
            <a:r>
              <a:rPr lang="en-US">
                <a:solidFill>
                  <a:schemeClr val="dk1"/>
                </a:solidFill>
              </a:rPr>
              <a:t>Mi lepett meg? Milyen gyakorlatokat kellene modellezni vagy tanítani? Készítsenek egy „3 aranyszabály” listát az adatok online megosztására vonatkozóan.</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Személyes cselekvési terv (5 perc)</a:t>
            </a:r>
            <a:br>
              <a:rPr b="1" lang="en-US">
                <a:solidFill>
                  <a:schemeClr val="dk1"/>
                </a:solidFill>
              </a:rPr>
            </a:br>
            <a:r>
              <a:rPr lang="en-US">
                <a:solidFill>
                  <a:schemeClr val="dk1"/>
                </a:solidFill>
              </a:rPr>
              <a:t>A Reflexió munkalapon minden tanár írjon le 1 változtatást, amit megtesz, és 1 dolgot, amit a következő héten megtanít a diákoknak.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Beszélgetési kérdések: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Feltárná a kvíz a gyakori jelszó-visszaállítási kérdések válaszait?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Miért gyűjtik ezeket az adatokat a platformok?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Mit jelent valójában az, hogy „ingyenes” az online alkalmazásokban vagy játékokban?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kapcsolódhat ez személyazonosság-lopáshoz vagy dezinformációhoz?</a:t>
            </a:r>
            <a:endParaRPr>
              <a:solidFill>
                <a:schemeClr val="dk1"/>
              </a:solidFill>
            </a:endParaRPr>
          </a:p>
          <a:p>
            <a:pPr indent="0" lvl="1" marL="615950" rtl="0" algn="l">
              <a:lnSpc>
                <a:spcPct val="100000"/>
              </a:lnSpc>
              <a:spcBef>
                <a:spcPts val="1200"/>
              </a:spcBef>
              <a:spcAft>
                <a:spcPts val="0"/>
              </a:spcAft>
              <a:buSzPts val="1100"/>
              <a:buNone/>
            </a:pPr>
            <a:r>
              <a:t/>
            </a:r>
            <a:endParaRPr b="1"/>
          </a:p>
          <a:p>
            <a:pPr indent="0" lvl="0" marL="158750" rtl="0" algn="l">
              <a:spcBef>
                <a:spcPts val="0"/>
              </a:spcBef>
              <a:spcAft>
                <a:spcPts val="0"/>
              </a:spcAft>
              <a:buClr>
                <a:schemeClr val="dk1"/>
              </a:buClr>
              <a:buSzPts val="1100"/>
              <a:buFont typeface="Arial"/>
              <a:buNone/>
            </a:pPr>
            <a:r>
              <a:rPr b="1" lang="en-US"/>
              <a:t>Értékelési rubrika: tudatosság és alkalmazás</a:t>
            </a:r>
            <a:endParaRPr b="1"/>
          </a:p>
          <a:p>
            <a:pPr indent="0" lvl="0" marL="158750" rtl="0" algn="l">
              <a:spcBef>
                <a:spcPts val="0"/>
              </a:spcBef>
              <a:spcAft>
                <a:spcPts val="0"/>
              </a:spcAft>
              <a:buClr>
                <a:schemeClr val="dk1"/>
              </a:buClr>
              <a:buSzPts val="1100"/>
              <a:buFont typeface="Arial"/>
              <a:buNone/>
            </a:pPr>
            <a:r>
              <a:rPr lang="en-US"/>
              <a:t>Kritériumok 1 – Kezdő 3 – Fejlődő 5 – Jártas</a:t>
            </a:r>
            <a:endParaRPr/>
          </a:p>
          <a:p>
            <a:pPr indent="0" lvl="0" marL="158750" rtl="0" algn="l">
              <a:spcBef>
                <a:spcPts val="0"/>
              </a:spcBef>
              <a:spcAft>
                <a:spcPts val="0"/>
              </a:spcAft>
              <a:buClr>
                <a:schemeClr val="dk1"/>
              </a:buClr>
              <a:buSzPts val="1100"/>
              <a:buFont typeface="Arial"/>
              <a:buNone/>
            </a:pPr>
            <a:r>
              <a:rPr lang="en-US"/>
              <a:t>Adattudatosság (1)Homályosan azonosítja a megosztott adatokat (3)Kiemeli a gyakori személyesadat-típusokat (5)Elemzi az egyes megosztott adatpontok szándékát és kockázatát</a:t>
            </a:r>
            <a:endParaRPr/>
          </a:p>
          <a:p>
            <a:pPr indent="0" lvl="0" marL="158750" rtl="0" algn="l">
              <a:spcBef>
                <a:spcPts val="0"/>
              </a:spcBef>
              <a:spcAft>
                <a:spcPts val="0"/>
              </a:spcAft>
              <a:buClr>
                <a:schemeClr val="dk1"/>
              </a:buClr>
              <a:buSzPts val="1100"/>
              <a:buFont typeface="Arial"/>
              <a:buNone/>
            </a:pPr>
            <a:r>
              <a:rPr lang="en-US"/>
              <a:t>Kvízelemzés (1)Alapvető kvíz létrehozása (3)Személyes vonatkozású kérdéseket tartalmaz (5)Valós adathalász technikákat utánzó kérdéseket tervez</a:t>
            </a:r>
            <a:endParaRPr/>
          </a:p>
          <a:p>
            <a:pPr indent="0" lvl="0" marL="158750" rtl="0" algn="l">
              <a:spcBef>
                <a:spcPts val="0"/>
              </a:spcBef>
              <a:spcAft>
                <a:spcPts val="0"/>
              </a:spcAft>
              <a:buClr>
                <a:schemeClr val="dk1"/>
              </a:buClr>
              <a:buSzPts val="1100"/>
              <a:buFont typeface="Arial"/>
              <a:buNone/>
            </a:pPr>
            <a:r>
              <a:rPr lang="en-US"/>
              <a:t>Biztonsági reflexió (1)Általános tippek felsorolása (3)A tanultak alkalmazása a tanári szerepre (5)Változtatások megfogalmazása a tanítási vagy tantermi digitális higiéniai szabályzatokban</a:t>
            </a:r>
            <a:endParaRPr/>
          </a:p>
          <a:p>
            <a:pPr indent="0" lvl="0" marL="158750" rtl="0" algn="l">
              <a:spcBef>
                <a:spcPts val="0"/>
              </a:spcBef>
              <a:spcAft>
                <a:spcPts val="0"/>
              </a:spcAft>
              <a:buClr>
                <a:schemeClr val="dk1"/>
              </a:buClr>
              <a:buSzPts val="1100"/>
              <a:buFont typeface="Arial"/>
              <a:buNone/>
            </a:pPr>
            <a:r>
              <a:rPr lang="en-US"/>
              <a:t>Együttműködés (1)Minimális csoportos interakció (3)Részvétel a tervezésben és a megbeszélésekben (5)Aktívan hozzájárul, reflektál és konstruktívan megkérdőjelezi a csoport feltételezéseit</a:t>
            </a:r>
            <a:endParaRPr/>
          </a:p>
          <a:p>
            <a:pPr indent="0" lvl="0" marL="158750" rtl="0" algn="l">
              <a:lnSpc>
                <a:spcPct val="100000"/>
              </a:lnSpc>
              <a:spcBef>
                <a:spcPts val="0"/>
              </a:spcBef>
              <a:spcAft>
                <a:spcPts val="0"/>
              </a:spcAft>
              <a:buSzPts val="1100"/>
              <a:buNone/>
            </a:pPr>
            <a:r>
              <a:t/>
            </a:r>
            <a:endParaRPr b="1"/>
          </a:p>
          <a:p>
            <a:pPr indent="0" lvl="0" marL="158750" rtl="0" algn="l">
              <a:spcBef>
                <a:spcPts val="0"/>
              </a:spcBef>
              <a:spcAft>
                <a:spcPts val="0"/>
              </a:spcAft>
              <a:buClr>
                <a:schemeClr val="dk1"/>
              </a:buClr>
              <a:buSzPts val="1100"/>
              <a:buFont typeface="Arial"/>
              <a:buNone/>
            </a:pPr>
            <a:r>
              <a:rPr b="1" lang="en-US"/>
              <a:t>Összefoglalás</a:t>
            </a:r>
            <a:endParaRPr b="1"/>
          </a:p>
          <a:p>
            <a:pPr indent="0" lvl="0" marL="158750" rtl="0" algn="l">
              <a:spcBef>
                <a:spcPts val="0"/>
              </a:spcBef>
              <a:spcAft>
                <a:spcPts val="0"/>
              </a:spcAft>
              <a:buClr>
                <a:schemeClr val="dk1"/>
              </a:buClr>
              <a:buSzPts val="1100"/>
              <a:buFont typeface="Arial"/>
              <a:buNone/>
            </a:pPr>
            <a:r>
              <a:rPr lang="en-US"/>
              <a:t>Ez a foglalkozás segít a tanároknak abban, hogy „szórakoztató” online interakciókon keresztül megtapasztalják az adatszivárgás valódi kockázatait, és ezt a tudatosságot összekapcsolja a digitális biztonság, a dezinformáció és az etikus mesterséges intelligencia-használat tágabb kontextusával. Elősegíti az együttműködést, a kritikai reflexiót és a gyakorlatias tantermi tanulási stratégiákat – amelyek az AILit keretrendszer mesterséges intelligencia-műveltségről alkotott elképzelésének központi elemei az oktatásban.</a:t>
            </a:r>
            <a:endParaRPr/>
          </a:p>
          <a:p>
            <a:pPr indent="0" lvl="0" marL="158750" rtl="0" algn="l">
              <a:lnSpc>
                <a:spcPct val="100000"/>
              </a:lnSpc>
              <a:spcBef>
                <a:spcPts val="0"/>
              </a:spcBef>
              <a:spcAft>
                <a:spcPts val="0"/>
              </a:spcAft>
              <a:buSzPts val="1100"/>
              <a:buNone/>
            </a:pPr>
            <a:br>
              <a:rPr lang="en-US"/>
            </a:br>
            <a:br>
              <a:rPr b="0" lang="en-US"/>
            </a:br>
            <a:endParaRPr b="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platformvédelmek elsajátítása az álinformáció megfékezésére</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br>
              <a:rPr lang="en-US">
                <a:solidFill>
                  <a:schemeClr val="dk1"/>
                </a:solidFill>
              </a:rPr>
            </a:br>
            <a:r>
              <a:rPr b="1" lang="en-US">
                <a:solidFill>
                  <a:schemeClr val="dk1"/>
                </a:solidFill>
              </a:rPr>
              <a:t>Csoportméret:</a:t>
            </a:r>
            <a:r>
              <a:rPr lang="en-US">
                <a:solidFill>
                  <a:schemeClr val="dk1"/>
                </a:solidFill>
              </a:rPr>
              <a:t> 3–5 fő csoportonként</a:t>
            </a:r>
            <a:br>
              <a:rPr lang="en-US">
                <a:solidFill>
                  <a:schemeClr val="dk1"/>
                </a:solidFill>
              </a:rPr>
            </a:br>
            <a:r>
              <a:rPr b="1" lang="en-US">
                <a:solidFill>
                  <a:schemeClr val="dk1"/>
                </a:solidFill>
              </a:rPr>
              <a:t>Helyszín:</a:t>
            </a:r>
            <a:r>
              <a:rPr lang="en-US">
                <a:solidFill>
                  <a:schemeClr val="dk1"/>
                </a:solidFill>
              </a:rPr>
              <a:t> Személyes vagy hibrid workshop, internet-hozzáféréssel rendelkező számítógépekkel/tabletekkel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Anyagok és eszközök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Internet-hozzáféréssel rendelkező eszközök (1 csoportonként)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Kézikönyv: </a:t>
            </a:r>
            <a:r>
              <a:rPr lang="en-US" u="sng">
                <a:solidFill>
                  <a:schemeClr val="hlink"/>
                </a:solidFill>
                <a:hlinkClick r:id="rId2"/>
              </a:rPr>
              <a:t>„Platform biztonsági gyorsútmutató”</a:t>
            </a:r>
            <a:r>
              <a:rPr lang="en-US">
                <a:solidFill>
                  <a:schemeClr val="dk1"/>
                </a:solidFill>
              </a:rPr>
              <a:t> (Facebook, TikTok, Instagram, YouTube, WhatsApp stb.)</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Nyomtatott </a:t>
            </a:r>
            <a:r>
              <a:rPr lang="en-US" u="sng">
                <a:solidFill>
                  <a:schemeClr val="hlink"/>
                </a:solidFill>
                <a:hlinkClick r:id="rId3"/>
              </a:rPr>
              <a:t>Forgatókönyv-kártyák</a:t>
            </a:r>
            <a:r>
              <a:rPr lang="en-US">
                <a:solidFill>
                  <a:schemeClr val="dk1"/>
                </a:solidFill>
              </a:rPr>
              <a:t> (valósághű osztálytermi/közösségi média példák)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Projektor/képernyő a platformbemutatókhoz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Opcionális: Demó fiókok vagy képernyőképek a jelentési/blokkolási folyamatokról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Óravázlat</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Figyelemfelkeltés &amp; Szavazás – 5 perc</a:t>
            </a:r>
            <a:br>
              <a:rPr b="1" lang="en-US">
                <a:solidFill>
                  <a:schemeClr val="dk1"/>
                </a:solidFill>
              </a:rPr>
            </a:br>
            <a:r>
              <a:rPr lang="en-US">
                <a:solidFill>
                  <a:schemeClr val="dk1"/>
                </a:solidFill>
              </a:rPr>
              <a:t>Kezdés egy élő szavazással (pl. Mentimeter): „Jelentettél már valamit online? Mi tartott vissza, ha nem?”</a:t>
            </a:r>
            <a:br>
              <a:rPr lang="en-US">
                <a:solidFill>
                  <a:schemeClr val="dk1"/>
                </a:solidFill>
              </a:rPr>
            </a:br>
            <a:r>
              <a:rPr lang="en-US">
                <a:solidFill>
                  <a:schemeClr val="dk1"/>
                </a:solidFill>
              </a:rPr>
              <a:t>Megbeszélni az akadályokat (zavar, bizonytalanság, félelem).</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Mini-demó – 10 perc</a:t>
            </a:r>
            <a:br>
              <a:rPr b="1" lang="en-US">
                <a:solidFill>
                  <a:schemeClr val="dk1"/>
                </a:solidFill>
              </a:rPr>
            </a:br>
            <a:r>
              <a:rPr lang="en-US">
                <a:solidFill>
                  <a:schemeClr val="dk1"/>
                </a:solidFill>
              </a:rPr>
              <a:t>A facilitátor bemutatja a jelentési/blokkolási funkciókat 2–3 platformon keresztül, walkthrough-okkal/képernyőképekkel.</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Forgatókönyv kihívás – 15 perc</a:t>
            </a:r>
            <a:br>
              <a:rPr b="1" lang="en-US">
                <a:solidFill>
                  <a:schemeClr val="dk1"/>
                </a:solidFill>
              </a:rPr>
            </a:br>
            <a:r>
              <a:rPr lang="en-US">
                <a:solidFill>
                  <a:schemeClr val="dk1"/>
                </a:solidFill>
              </a:rPr>
              <a:t>A csoportok forgatókönyv-kártyákat kapnak, pl.: diák lát összeesküvés videót; osztálytárs hamis nyereményjátékot oszt meg; WhatsApp láncüzenet.</a:t>
            </a:r>
            <a:br>
              <a:rPr lang="en-US">
                <a:solidFill>
                  <a:schemeClr val="dk1"/>
                </a:solidFill>
              </a:rPr>
            </a:br>
            <a:r>
              <a:rPr lang="en-US">
                <a:solidFill>
                  <a:schemeClr val="dk1"/>
                </a:solidFill>
              </a:rPr>
              <a:t>Feladat: azonosítsák a platformot és az eszközöket.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Tervezés &amp; gyakorlás – 15 perc</a:t>
            </a:r>
            <a:br>
              <a:rPr b="1" lang="en-US">
                <a:solidFill>
                  <a:schemeClr val="dk1"/>
                </a:solidFill>
              </a:rPr>
            </a:br>
            <a:r>
              <a:rPr lang="en-US">
                <a:solidFill>
                  <a:schemeClr val="dk1"/>
                </a:solidFill>
              </a:rPr>
              <a:t>A csoportok a „Dezinformációs választerv” lapot használják: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Milyen eszközt használjunk?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Mit tanítanánk egy diáknak?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Milyen kockázatok merülnek fel?</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Galéria séta – 10 perc</a:t>
            </a:r>
            <a:br>
              <a:rPr b="1" lang="en-US">
                <a:solidFill>
                  <a:schemeClr val="dk1"/>
                </a:solidFill>
              </a:rPr>
            </a:br>
            <a:r>
              <a:rPr lang="en-US">
                <a:solidFill>
                  <a:schemeClr val="dk1"/>
                </a:solidFill>
              </a:rPr>
              <a:t>A csoportok bemutatják a lapjaikat. Mások sticky-note visszajelzést hagynak:</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„Ez működne az osztályodban?”</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 hiányozhat még?”</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Reflexió &amp; cselekvés – 5 perc</a:t>
            </a:r>
            <a:br>
              <a:rPr b="1" lang="en-US">
                <a:solidFill>
                  <a:schemeClr val="dk1"/>
                </a:solidFill>
              </a:rPr>
            </a:br>
            <a:r>
              <a:rPr lang="en-US">
                <a:solidFill>
                  <a:schemeClr val="dk1"/>
                </a:solidFill>
              </a:rPr>
              <a:t>Zárás megbeszéléssel:</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 lepett meg?”</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 az egy mód, ahogy beépíted ezt a tanításodba?”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Megbeszélési kérdések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„Miért habozhatnak a diákok káros tartalmak jelentésével kapcsolatban?”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„Milyen kockázatai vannak egy hamis állítás figyelmen kívül hagyásának?”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segíthetjük a diákokat abban, hogy kritikusabban gondolkodjanak a platformok visszajelzéseiről?”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Munkalap: Védelmi stratégia tervező</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Forgatókönyv leírása</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Platform funkciója</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Tett lépések</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Várható eredmény</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Osztálytermi tanítási tipp</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Példák:</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Adathalász DM</a:t>
            </a:r>
            <a:r>
              <a:rPr lang="en-US">
                <a:solidFill>
                  <a:schemeClr val="dk1"/>
                </a:solidFill>
              </a:rPr>
              <a:t> – Jelentés &amp; Blokkolás – „Üzenet jelentése”; küldő blokkolása – Csökkenti a kockázatot és értesíti a platformot – Tanítsd meg a diákoknak, hogy készítsenek képernyőképet, és jelentsenek felnőtt segítségével</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Gyűlöletkeltő komment</a:t>
            </a:r>
            <a:r>
              <a:rPr lang="en-US">
                <a:solidFill>
                  <a:schemeClr val="dk1"/>
                </a:solidFill>
              </a:rPr>
              <a:t> – Jelentés + Szavak szűrése – Komment jelentése, kulcsszavak némítása – Tartalom elrejtve; moderátor értesítve – Használd a „szó elrejtése” funkciót az online önvédelem bemutatására</a:t>
            </a:r>
            <a:endParaRPr b="1"/>
          </a:p>
          <a:p>
            <a:pPr indent="0" lvl="0" marL="158750" rtl="0" algn="l">
              <a:spcBef>
                <a:spcPts val="1200"/>
              </a:spcBef>
              <a:spcAft>
                <a:spcPts val="0"/>
              </a:spcAft>
              <a:buNone/>
            </a:pPr>
            <a:r>
              <a:rPr b="1" lang="en-US"/>
              <a:t>Értékelési rubrika</a:t>
            </a:r>
            <a:endParaRPr b="1"/>
          </a:p>
          <a:p>
            <a:pPr indent="0" lvl="0" marL="158750" rtl="0" algn="l">
              <a:spcBef>
                <a:spcPts val="0"/>
              </a:spcBef>
              <a:spcAft>
                <a:spcPts val="0"/>
              </a:spcAft>
              <a:buNone/>
            </a:pPr>
            <a:r>
              <a:rPr lang="en-US"/>
              <a:t>1. kritérium – Feltörekvő 3 – Fejlődő 5 – Jártas</a:t>
            </a:r>
            <a:endParaRPr/>
          </a:p>
          <a:p>
            <a:pPr indent="0" lvl="0" marL="158750" rtl="0" algn="l">
              <a:spcBef>
                <a:spcPts val="0"/>
              </a:spcBef>
              <a:spcAft>
                <a:spcPts val="0"/>
              </a:spcAft>
              <a:buNone/>
            </a:pPr>
            <a:r>
              <a:rPr lang="en-US"/>
              <a:t>Eszközazonosítás (1) Nem világos, hogy melyik platformot vagy eszközt kell használni (3) Felismeri a megfelelő platformot, némi bizonytalanság (5) Pontosan illeszti a platform jellemzőit a dezinformációs helyzetekhez</a:t>
            </a:r>
            <a:endParaRPr/>
          </a:p>
          <a:p>
            <a:pPr indent="0" lvl="0" marL="158750" rtl="0" algn="l">
              <a:spcBef>
                <a:spcPts val="0"/>
              </a:spcBef>
              <a:spcAft>
                <a:spcPts val="0"/>
              </a:spcAft>
              <a:buNone/>
            </a:pPr>
            <a:r>
              <a:rPr lang="en-US"/>
              <a:t>Pedagógiai alkalmazás (1) Homályos vagy hiányzó tanulói stratégiák (3) Alapvető tanítási megközelítést javasol (5) Világos, korosztálynak megfelelő osztálytermi integrációt vázol fel</a:t>
            </a:r>
            <a:endParaRPr/>
          </a:p>
          <a:p>
            <a:pPr indent="0" lvl="0" marL="158750" rtl="0" algn="l">
              <a:spcBef>
                <a:spcPts val="0"/>
              </a:spcBef>
              <a:spcAft>
                <a:spcPts val="0"/>
              </a:spcAft>
              <a:buNone/>
            </a:pPr>
            <a:r>
              <a:rPr lang="en-US"/>
              <a:t>Forgatókönyvelemzés (1) Túlegyszerűsíti vagy figyelmen kívül hagyja a kockázatokat (3) Egy vagy két fő kockázatot azonosít (5) Gondosan mérlegeli a hatást, az etikai kérdéseket és az eredményeket</a:t>
            </a:r>
            <a:endParaRPr/>
          </a:p>
          <a:p>
            <a:pPr indent="0" lvl="0" marL="158750" rtl="0" algn="l">
              <a:spcBef>
                <a:spcPts val="0"/>
              </a:spcBef>
              <a:spcAft>
                <a:spcPts val="0"/>
              </a:spcAft>
              <a:buNone/>
            </a:pPr>
            <a:r>
              <a:rPr lang="en-US"/>
              <a:t>Együttműködés (1) Minimális csoportos részvétel (3) Részt vesz, némi közös vélemény (5) Teljes mértékben elkötelezett, közösen alkot megoldást, konstruktív visszajelzés</a:t>
            </a:r>
            <a:endParaRPr/>
          </a:p>
          <a:p>
            <a:pPr indent="0" lvl="0" marL="158750" rtl="0" algn="l">
              <a:spcBef>
                <a:spcPts val="0"/>
              </a:spcBef>
              <a:spcAft>
                <a:spcPts val="0"/>
              </a:spcAft>
              <a:buNone/>
            </a:pPr>
            <a:r>
              <a:rPr lang="en-US"/>
              <a:t>Opcionális kiegészítők (1) A válaszsablon diákoknak szóló verziójának létrehozása. (3) „Szimulált platformlabor” tartása ál-dezinformációs tartalommal. (5) Vendég meghívása (pl. platformbiztonsági szakértő vagy újságíró).</a:t>
            </a:r>
            <a:endParaRPr/>
          </a:p>
          <a:p>
            <a:pPr indent="0" lvl="0" marL="158750" rtl="0" algn="l">
              <a:lnSpc>
                <a:spcPct val="100000"/>
              </a:lnSpc>
              <a:spcBef>
                <a:spcPts val="0"/>
              </a:spcBef>
              <a:spcAft>
                <a:spcPts val="0"/>
              </a:spcAft>
              <a:buSzPts val="1100"/>
              <a:buNone/>
            </a:pPr>
            <a:r>
              <a:t/>
            </a:r>
            <a:endParaRPr/>
          </a:p>
          <a:p>
            <a:pPr indent="0" lvl="0" marL="0" rtl="0" algn="l">
              <a:spcBef>
                <a:spcPts val="0"/>
              </a:spcBef>
              <a:spcAft>
                <a:spcPts val="0"/>
              </a:spcAft>
              <a:buClr>
                <a:schemeClr val="dk1"/>
              </a:buClr>
              <a:buSzPts val="1100"/>
              <a:buFont typeface="Arial"/>
              <a:buNone/>
            </a:pPr>
            <a:r>
              <a:rPr b="1" lang="en-US"/>
              <a:t>Főbb tanulságok</a:t>
            </a:r>
            <a:endParaRPr b="1"/>
          </a:p>
          <a:p>
            <a:pPr indent="0" lvl="0" marL="0" rtl="0" algn="l">
              <a:spcBef>
                <a:spcPts val="0"/>
              </a:spcBef>
              <a:spcAft>
                <a:spcPts val="0"/>
              </a:spcAft>
              <a:buClr>
                <a:schemeClr val="dk1"/>
              </a:buClr>
              <a:buSzPts val="1100"/>
              <a:buFont typeface="Arial"/>
              <a:buNone/>
            </a:pPr>
            <a:r>
              <a:rPr lang="en-US"/>
              <a:t>A tanárok gyakorlati tapasztalatokat szereznek a platformon alkalmazott biztonsági intézkedések, például a jelentéstétel, a blokkolás, a megjelölés és a szűrés használatáról.</a:t>
            </a:r>
            <a:endParaRPr/>
          </a:p>
          <a:p>
            <a:pPr indent="0" lvl="0" marL="0" rtl="0" algn="l">
              <a:spcBef>
                <a:spcPts val="0"/>
              </a:spcBef>
              <a:spcAft>
                <a:spcPts val="0"/>
              </a:spcAft>
              <a:buClr>
                <a:schemeClr val="dk1"/>
              </a:buClr>
              <a:buSzPts val="1100"/>
              <a:buFont typeface="Arial"/>
              <a:buNone/>
            </a:pPr>
            <a:r>
              <a:rPr lang="en-US"/>
              <a:t>Megértik, hogy ezek az eszközök miért és hogyan fékezik meg a dezinformációt és a károkozást.</a:t>
            </a:r>
            <a:endParaRPr/>
          </a:p>
          <a:p>
            <a:pPr indent="0" lvl="0" marL="0" rtl="0" algn="l">
              <a:spcBef>
                <a:spcPts val="0"/>
              </a:spcBef>
              <a:spcAft>
                <a:spcPts val="0"/>
              </a:spcAft>
              <a:buClr>
                <a:schemeClr val="dk1"/>
              </a:buClr>
              <a:buSzPts val="1100"/>
              <a:buFont typeface="Arial"/>
              <a:buNone/>
            </a:pPr>
            <a:r>
              <a:rPr lang="en-US"/>
              <a:t>A beépített funkciók tükrözik az oktatók szerepét a felelős digitális állampolgárság modellezésében, összhangban az UNESCO mesterséges intelligencia általi terrorizmusfinanszírozás elleni irányelveivel.</a:t>
            </a:r>
            <a:endParaRPr/>
          </a:p>
          <a:p>
            <a:pPr indent="0" lvl="0" marL="0" rtl="0" algn="l">
              <a:spcBef>
                <a:spcPts val="0"/>
              </a:spcBef>
              <a:spcAft>
                <a:spcPts val="0"/>
              </a:spcAft>
              <a:buClr>
                <a:schemeClr val="dk1"/>
              </a:buClr>
              <a:buSzPts val="1100"/>
              <a:buFont typeface="Arial"/>
              <a:buNone/>
            </a:pPr>
            <a:r>
              <a:rPr lang="en-US"/>
              <a:t>Ezeknek az osztálytermi alkalmazásának elsajátítása alapvető készségeket biztosít a diákoknak az etikus és tájékozott online interakcióhoz.</a:t>
            </a:r>
            <a:endParaRPr/>
          </a:p>
          <a:p>
            <a:pPr indent="0" lvl="1" marL="615950" rtl="0" algn="l">
              <a:lnSpc>
                <a:spcPct val="100000"/>
              </a:lnSpc>
              <a:spcBef>
                <a:spcPts val="0"/>
              </a:spcBef>
              <a:spcAft>
                <a:spcPts val="0"/>
              </a:spcAft>
              <a:buSzPts val="1100"/>
              <a:buNone/>
            </a:pPr>
            <a:r>
              <a:t/>
            </a:r>
            <a:endParaRPr b="1"/>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b18e1632d1_0_1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147" name="Google Shape;147;g3b18e1632d1_0_1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1" name="Google Shape;601;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US">
                <a:solidFill>
                  <a:schemeClr val="dk1"/>
                </a:solidFill>
              </a:rPr>
              <a:t>E-mail eredetének ellenőrzése (adathalászat &amp; dezinformáció) – „Beérkező levelek nyomozója: Az igazság felderítése”</a:t>
            </a:r>
            <a:endParaRPr b="1">
              <a:solidFill>
                <a:schemeClr val="dk1"/>
              </a:solidFill>
            </a:endParaRPr>
          </a:p>
          <a:p>
            <a:pPr indent="0" lvl="0" marL="0" rtl="0" algn="l">
              <a:lnSpc>
                <a:spcPct val="115000"/>
              </a:lnSpc>
              <a:spcBef>
                <a:spcPts val="1200"/>
              </a:spcBef>
              <a:spcAft>
                <a:spcPts val="0"/>
              </a:spcAft>
              <a:buNone/>
            </a:pPr>
            <a:r>
              <a:rPr b="1" lang="en-US">
                <a:solidFill>
                  <a:schemeClr val="dk1"/>
                </a:solidFill>
              </a:rPr>
              <a:t>Időtartam:</a:t>
            </a:r>
            <a:r>
              <a:rPr lang="en-US">
                <a:solidFill>
                  <a:schemeClr val="dk1"/>
                </a:solidFill>
              </a:rPr>
              <a:t> 60 perc</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Szükséges anyagok: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Kézikönyv:</a:t>
            </a:r>
            <a:r>
              <a:rPr lang="en-US" u="sng">
                <a:solidFill>
                  <a:schemeClr val="hlink"/>
                </a:solidFill>
                <a:hlinkClick r:id="rId2"/>
              </a:rPr>
              <a:t> E-mail figyelmeztető jelek referencia-lap</a:t>
            </a:r>
            <a:r>
              <a:rPr lang="en-US">
                <a:solidFill>
                  <a:schemeClr val="dk1"/>
                </a:solidFill>
              </a:rPr>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Kézikönyv: „</a:t>
            </a:r>
            <a:r>
              <a:rPr lang="en-US" u="sng">
                <a:solidFill>
                  <a:schemeClr val="hlink"/>
                </a:solidFill>
                <a:hlinkClick r:id="rId3"/>
              </a:rPr>
              <a:t>Beérkező levelek nyomozója”</a:t>
            </a:r>
            <a:r>
              <a:rPr lang="en-US">
                <a:solidFill>
                  <a:schemeClr val="dk1"/>
                </a:solidFill>
              </a:rPr>
              <a:t> mintalevelek – valós és hamis (PDF vagy diákként)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Internet-hozzáféréssel rendelkező eszközök (1 páronként)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Opcionális eszköz: Google Phishing Quiz</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Tábla vagy digitális együttműködő felület (Jamboard, Padlet)</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Óravázlat</a:t>
            </a:r>
            <a:endParaRPr b="1">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US">
                <a:solidFill>
                  <a:schemeClr val="dk1"/>
                </a:solidFill>
              </a:rPr>
              <a:t>Figyelemfelkeltés – „Levél egy hercegtől” – 10 perc</a:t>
            </a:r>
            <a:br>
              <a:rPr b="1" lang="en-US">
                <a:solidFill>
                  <a:schemeClr val="dk1"/>
                </a:solidFill>
              </a:rPr>
            </a:br>
            <a:r>
              <a:rPr lang="en-US">
                <a:solidFill>
                  <a:schemeClr val="dk1"/>
                </a:solidFill>
              </a:rPr>
              <a:t>Vetíts egy humoros, régi típusú adathalász e-mailt (pl. „Nigériai herceg”). Kérdés: „Miért gyanús ez? Mi változott ma?”</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Mini előadás – az adathalász levelek anatómiája – 10 perc</a:t>
            </a:r>
            <a:br>
              <a:rPr b="1" lang="en-US">
                <a:solidFill>
                  <a:schemeClr val="dk1"/>
                </a:solidFill>
              </a:rPr>
            </a:br>
            <a:r>
              <a:rPr lang="en-US">
                <a:solidFill>
                  <a:schemeClr val="dk1"/>
                </a:solidFill>
              </a:rPr>
              <a:t>Tárgyalni: gyanús küldői domainek, sürgető nyelvezet, hamis logók, hamisított linkek. Bevezetni az e-mailes dezinformáció fogalmát (pl. hamis információkat tartalmazó csatolmányok, hamis petíciók).</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Csoportmunka – e-mail boncoló labor – 15 perc</a:t>
            </a:r>
            <a:br>
              <a:rPr b="1" lang="en-US">
                <a:solidFill>
                  <a:schemeClr val="dk1"/>
                </a:solidFill>
              </a:rPr>
            </a:br>
            <a:r>
              <a:rPr lang="en-US">
                <a:solidFill>
                  <a:schemeClr val="dk1"/>
                </a:solidFill>
              </a:rPr>
              <a:t>Párokban vagy triókban a tanárok 3 mintalevelet elemeznek (valós, adathalász és „szürkezóna” levelek keveréke). Kitöltik az ellenőrző listát: küldő, nyelvtan, linkek, érzelem, dezinformációs állítások. Minden csoport megoszt egy megállapítást.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Tevékenység – „Kapcsold vissza a linket” – 10 perc</a:t>
            </a:r>
            <a:br>
              <a:rPr b="1" lang="en-US">
                <a:solidFill>
                  <a:schemeClr val="dk1"/>
                </a:solidFill>
              </a:rPr>
            </a:br>
            <a:r>
              <a:rPr lang="en-US">
                <a:solidFill>
                  <a:schemeClr val="dk1"/>
                </a:solidFill>
              </a:rPr>
              <a:t>A csoportok gyakorolják a jobb klikk/küldő e-mail cím ellenőrzését, a linkek fölé húzást, valamint a gyanús domainek ellenőrzését olyan eszközökkel, mint a whois.domaintools.com.</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Csoportos megbeszélés – Mit tanítanál? – 10 perc</a:t>
            </a:r>
            <a:br>
              <a:rPr b="1" lang="en-US">
                <a:solidFill>
                  <a:schemeClr val="dk1"/>
                </a:solidFill>
              </a:rPr>
            </a:br>
            <a:r>
              <a:rPr lang="en-US">
                <a:solidFill>
                  <a:schemeClr val="dk1"/>
                </a:solidFill>
              </a:rPr>
              <a:t>A csoportok 3 módot ötletelnek ki arra, hogyan taníthatják meg a diákoknak a gyanús üzenet vagy link ellenőrzését.</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US">
                <a:solidFill>
                  <a:schemeClr val="dk1"/>
                </a:solidFill>
              </a:rPr>
              <a:t>Összegzés &amp; reflexió – 5 perc</a:t>
            </a:r>
            <a:br>
              <a:rPr b="1" lang="en-US">
                <a:solidFill>
                  <a:schemeClr val="dk1"/>
                </a:solidFill>
              </a:rPr>
            </a:br>
            <a:r>
              <a:rPr lang="en-US">
                <a:solidFill>
                  <a:schemeClr val="dk1"/>
                </a:solidFill>
              </a:rPr>
              <a:t>Osszon meg minden csoport egy meglepetést és egy osztálytermi stratégiát. Ösztönözze a jövőbeni tapasztalatcserét a társakkal.</a:t>
            </a: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Megbeszélési kérdések: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Milyen érzelmi trükköket használnak ezek az e-mailek, hogy rákattints?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terjeszthet adathalász üzenet dezinformációt?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Miért lehetnek a diákok különösen sebezhetőek a linkalapú támadásokkal szemben?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segíti az eredet ellenőrzése a kritikus digitális állampolgárságot?</a:t>
            </a:r>
            <a:endParaRPr>
              <a:solidFill>
                <a:schemeClr val="dk1"/>
              </a:solidFill>
            </a:endParaRPr>
          </a:p>
          <a:p>
            <a:pPr indent="0" lvl="0" marL="0" rtl="0" algn="l">
              <a:lnSpc>
                <a:spcPct val="100000"/>
              </a:lnSpc>
              <a:spcBef>
                <a:spcPts val="1200"/>
              </a:spcBef>
              <a:spcAft>
                <a:spcPts val="0"/>
              </a:spcAft>
              <a:buNone/>
            </a:pPr>
            <a:r>
              <a:t/>
            </a:r>
            <a:endParaRPr b="1"/>
          </a:p>
          <a:p>
            <a:pPr indent="0" lvl="0" marL="158750" rtl="0" algn="l">
              <a:spcBef>
                <a:spcPts val="0"/>
              </a:spcBef>
              <a:spcAft>
                <a:spcPts val="0"/>
              </a:spcAft>
              <a:buClr>
                <a:schemeClr val="dk1"/>
              </a:buClr>
              <a:buSzPts val="1100"/>
              <a:buFont typeface="Arial"/>
              <a:buNone/>
            </a:pPr>
            <a:r>
              <a:rPr b="1" lang="en-US"/>
              <a:t>Értékelési rubrika</a:t>
            </a:r>
            <a:endParaRPr b="1"/>
          </a:p>
          <a:p>
            <a:pPr indent="0" lvl="0" marL="158750" rtl="0" algn="l">
              <a:spcBef>
                <a:spcPts val="0"/>
              </a:spcBef>
              <a:spcAft>
                <a:spcPts val="0"/>
              </a:spcAft>
              <a:buClr>
                <a:schemeClr val="dk1"/>
              </a:buClr>
              <a:buSzPts val="1100"/>
              <a:buFont typeface="Arial"/>
              <a:buNone/>
            </a:pPr>
            <a:r>
              <a:rPr lang="en-US"/>
              <a:t>Kritériumok 1 – Feltörekvő 3 – Fejlődő 5 – Jártas</a:t>
            </a:r>
            <a:endParaRPr/>
          </a:p>
          <a:p>
            <a:pPr indent="0" lvl="0" marL="158750" rtl="0" algn="l">
              <a:spcBef>
                <a:spcPts val="0"/>
              </a:spcBef>
              <a:spcAft>
                <a:spcPts val="0"/>
              </a:spcAft>
              <a:buClr>
                <a:schemeClr val="dk1"/>
              </a:buClr>
              <a:buSzPts val="1100"/>
              <a:buFont typeface="Arial"/>
              <a:buNone/>
            </a:pPr>
            <a:r>
              <a:rPr lang="en-US"/>
              <a:t>E-mail utalások azonosítása (1)Kevés, homályos jel észlelése (3)Néhány releváns utalás megnevezése (5)Több pontos vészjelzés világos indoklással</a:t>
            </a:r>
            <a:endParaRPr/>
          </a:p>
          <a:p>
            <a:pPr indent="0" lvl="0" marL="158750" rtl="0" algn="l">
              <a:spcBef>
                <a:spcPts val="0"/>
              </a:spcBef>
              <a:spcAft>
                <a:spcPts val="0"/>
              </a:spcAft>
              <a:buClr>
                <a:schemeClr val="dk1"/>
              </a:buClr>
              <a:buSzPts val="1100"/>
              <a:buFont typeface="Arial"/>
              <a:buNone/>
            </a:pPr>
            <a:r>
              <a:rPr lang="en-US"/>
              <a:t>Eszközhasználat (1)Nehézségek az URL-ek vagy domainek nyomon követésével (3)Eszközök kipróbálása részleges sikerrel (5)Magabiztosan használja a linkkövetést, a feladóazonosító technikákat</a:t>
            </a:r>
            <a:endParaRPr/>
          </a:p>
          <a:p>
            <a:pPr indent="0" lvl="0" marL="158750" rtl="0" algn="l">
              <a:spcBef>
                <a:spcPts val="0"/>
              </a:spcBef>
              <a:spcAft>
                <a:spcPts val="0"/>
              </a:spcAft>
              <a:buClr>
                <a:schemeClr val="dk1"/>
              </a:buClr>
              <a:buSzPts val="1100"/>
              <a:buFont typeface="Arial"/>
              <a:buNone/>
            </a:pPr>
            <a:r>
              <a:rPr lang="en-US"/>
              <a:t>Csoportos együttműködés (1)Minimális interakció (3)Néhány közös munka (5)Aktív részvétel, kollektív következtetések</a:t>
            </a:r>
            <a:endParaRPr/>
          </a:p>
          <a:p>
            <a:pPr indent="0" lvl="0" marL="158750" rtl="0" algn="l">
              <a:spcBef>
                <a:spcPts val="0"/>
              </a:spcBef>
              <a:spcAft>
                <a:spcPts val="0"/>
              </a:spcAft>
              <a:buClr>
                <a:schemeClr val="dk1"/>
              </a:buClr>
              <a:buSzPts val="1100"/>
              <a:buFont typeface="Arial"/>
              <a:buNone/>
            </a:pPr>
            <a:r>
              <a:rPr lang="en-US"/>
              <a:t>Osztálytermi alkalmazás (1)Homályos ötletek (3) 1-2 osztálytermi ötlet (5)Világos, releváns tanítási stratégiák a diákok számára</a:t>
            </a:r>
            <a:endParaRPr/>
          </a:p>
          <a:p>
            <a:pPr indent="0" lvl="0" marL="15875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Érzelmi manipuláció felismerése</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Anyagok:</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Nyomtatott vagy digitális „</a:t>
            </a:r>
            <a:r>
              <a:rPr lang="en-US" u="sng">
                <a:solidFill>
                  <a:schemeClr val="hlink"/>
                </a:solidFill>
                <a:hlinkClick r:id="rId2"/>
              </a:rPr>
              <a:t>érzelmi tartalom</a:t>
            </a:r>
            <a:r>
              <a:rPr lang="en-US">
                <a:solidFill>
                  <a:schemeClr val="dk1"/>
                </a:solidFill>
              </a:rPr>
              <a:t>” minták (címsorok, mémek, posztok)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Érzelmi skála poszter (alacstól a magas érzelmi intenzitásig)</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Csoportos megbeszélő lap</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Filctollak, post-it jegyzetek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Hozzáférés AI-generált címsorokhoz (pl. ChatGPT vagy hasonló eszközök)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Óra menete (60 perc)</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Bemelegítés (10 perc)</a:t>
            </a:r>
            <a:br>
              <a:rPr b="1" lang="en-US">
                <a:solidFill>
                  <a:schemeClr val="dk1"/>
                </a:solidFill>
              </a:rPr>
            </a:br>
            <a:r>
              <a:rPr lang="en-US">
                <a:solidFill>
                  <a:schemeClr val="dk1"/>
                </a:solidFill>
              </a:rPr>
              <a:t>Mutass be érzelmi címsorokat vagy mémeket, majd kérdezd: „Mit érzel? Miért?”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A manipuláció felfedezése (10 perc)</a:t>
            </a:r>
            <a:br>
              <a:rPr b="1" lang="en-US">
                <a:solidFill>
                  <a:schemeClr val="dk1"/>
                </a:solidFill>
              </a:rPr>
            </a:br>
            <a:r>
              <a:rPr lang="en-US">
                <a:solidFill>
                  <a:schemeClr val="dk1"/>
                </a:solidFill>
              </a:rPr>
              <a:t>Mutass be AI-generált címsorokat—némelyik semleges, mások túloznak. A csoportok az érzelmi intenzitás szerint sorolják őket.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Megbeszélés (10 perc)</a:t>
            </a:r>
            <a:br>
              <a:rPr b="1" lang="en-US">
                <a:solidFill>
                  <a:schemeClr val="dk1"/>
                </a:solidFill>
              </a:rPr>
            </a:br>
            <a:r>
              <a:rPr lang="en-US">
                <a:solidFill>
                  <a:schemeClr val="dk1"/>
                </a:solidFill>
              </a:rPr>
              <a:t>Minden csoport válasszon 1–2 erősen érzelmi példát, majd beszéljék meg: „Mi teszi ezt manipulálóvá?”</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Kapcsolat az osztályteremhez (10 perc)</a:t>
            </a:r>
            <a:br>
              <a:rPr b="1" lang="en-US">
                <a:solidFill>
                  <a:schemeClr val="dk1"/>
                </a:solidFill>
              </a:rPr>
            </a:br>
            <a:r>
              <a:rPr lang="en-US">
                <a:solidFill>
                  <a:schemeClr val="dk1"/>
                </a:solidFill>
              </a:rPr>
              <a:t>A csoportok tervezzék meg, hogyan segíthetik a diákokat az érzelmi triggerek felismerésében az online tartalmakban.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Reflexió &amp; zárás (10 perc)</a:t>
            </a:r>
            <a:br>
              <a:rPr b="1" lang="en-US">
                <a:solidFill>
                  <a:schemeClr val="dk1"/>
                </a:solidFill>
              </a:rPr>
            </a:br>
            <a:r>
              <a:rPr lang="en-US">
                <a:solidFill>
                  <a:schemeClr val="dk1"/>
                </a:solidFill>
              </a:rPr>
              <a:t>Minden tanár ossza meg az egyik új stratégiát, amit a diákokkal fog alkalmazni.</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Beszélgetési kérdések</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Hogyan terjed gyorsabban az érzelmi tartalom online?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Tudja-e az MI fokozni ezt a hatást? Hogyan?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Milyen korosztályhoz illeszkedő példák segíthetik a diákokat a manipuláció felismerésében?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Értékelés</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Érzelem azonosítása:</a:t>
            </a:r>
            <a:r>
              <a:rPr lang="en-US">
                <a:solidFill>
                  <a:schemeClr val="dk1"/>
                </a:solidFill>
              </a:rPr>
              <a:t> Az alap szint, ha nehezen ismeri fel az érzelmi tónust vagy tévesen választ. Középszint, ha az általános érzelmet felismeri, de részletek vagy magabiztosság hiányzik. Magas szint, ha pontosan azonosítja a célzott érzelmet világos magyarázattal.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Manipulatív technika felismerése:</a:t>
            </a:r>
            <a:r>
              <a:rPr lang="en-US">
                <a:solidFill>
                  <a:schemeClr val="dk1"/>
                </a:solidFill>
              </a:rPr>
              <a:t> Alapszinten minimális felismerés a nyelvi technikákról vagy hatásról. Fejlettebb szinten néhány túlzás vagy erősen töltött szó azonosítása. Haladó szinten világosan azonosítja a manipulatív jellemzőket példákkal.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Csoportos megbeszélés és meglátás:</a:t>
            </a:r>
            <a:r>
              <a:rPr lang="en-US">
                <a:solidFill>
                  <a:schemeClr val="dk1"/>
                </a:solidFill>
              </a:rPr>
              <a:t> Alap szinten minimális részvétel vagy zavaros hozzájárulás. Fejlettebb szinten alapötletek megosztása és aktív hallgatás. Haladó szinten értelmes, elmélyült vita, mások ötleteire építve.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Tanítási stratégia javaslat:</a:t>
            </a:r>
            <a:r>
              <a:rPr lang="en-US">
                <a:solidFill>
                  <a:schemeClr val="dk1"/>
                </a:solidFill>
              </a:rPr>
              <a:t> Alapszinten nem világos vagy gyakorlatiasság hiánya. Fejlettebb szinten alapstratégiák, fejlesztésre szorulnak. Haladó szinten erős, gyakorlati, diákbarát stratégia megfogalmazva.</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5" name="Google Shape;635;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US">
                <a:solidFill>
                  <a:schemeClr val="dk1"/>
                </a:solidFill>
              </a:rPr>
              <a:t>Botok azonosítása</a:t>
            </a:r>
            <a:br>
              <a:rPr b="1" lang="en-US">
                <a:solidFill>
                  <a:schemeClr val="dk1"/>
                </a:solidFill>
              </a:rPr>
            </a:br>
            <a:r>
              <a:rPr b="1" lang="en-US">
                <a:solidFill>
                  <a:schemeClr val="dk1"/>
                </a:solidFill>
              </a:rPr>
              <a:t>Eszközök és anyagok:</a:t>
            </a:r>
            <a:endParaRPr b="1">
              <a:solidFill>
                <a:schemeClr val="dk1"/>
              </a:solidFill>
            </a:endParaRPr>
          </a:p>
          <a:p>
            <a:pPr indent="-298450" lvl="1" marL="914400" rtl="0" algn="l">
              <a:lnSpc>
                <a:spcPct val="115000"/>
              </a:lnSpc>
              <a:spcBef>
                <a:spcPts val="1200"/>
              </a:spcBef>
              <a:spcAft>
                <a:spcPts val="0"/>
              </a:spcAft>
              <a:buClr>
                <a:schemeClr val="dk1"/>
              </a:buClr>
              <a:buSzPts val="1100"/>
              <a:buChar char="○"/>
            </a:pPr>
            <a:r>
              <a:rPr lang="en-US">
                <a:solidFill>
                  <a:schemeClr val="dk1"/>
                </a:solidFill>
              </a:rPr>
              <a:t>Laptopok vagy táblagépek internetkapcsolattal</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Minta közösségi média posztok (nyomtatott vagy digitális)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u="sng">
                <a:solidFill>
                  <a:schemeClr val="hlink"/>
                </a:solidFill>
                <a:hlinkClick r:id="rId2"/>
              </a:rPr>
              <a:t>Bot-azonosító ellenőrzőlista</a:t>
            </a:r>
            <a:r>
              <a:rPr lang="en-US">
                <a:solidFill>
                  <a:schemeClr val="dk1"/>
                </a:solidFill>
              </a:rPr>
              <a:t> </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Hozzáférés eszközökhöz: Botometer (</a:t>
            </a:r>
            <a:r>
              <a:rPr lang="en-US" u="sng">
                <a:solidFill>
                  <a:schemeClr val="hlink"/>
                </a:solidFill>
                <a:hlinkClick r:id="rId3"/>
              </a:rPr>
              <a:t>https://botometer.osome.iu.edu/</a:t>
            </a:r>
            <a:r>
              <a:rPr lang="en-US">
                <a:solidFill>
                  <a:schemeClr val="dk1"/>
                </a:solidFill>
              </a:rPr>
              <a:t>)</a:t>
            </a:r>
            <a:endParaRPr>
              <a:solidFill>
                <a:schemeClr val="dk1"/>
              </a:solidFill>
            </a:endParaRPr>
          </a:p>
          <a:p>
            <a:pPr indent="0" lvl="0" marL="0" rtl="0" algn="l">
              <a:lnSpc>
                <a:spcPct val="115000"/>
              </a:lnSpc>
              <a:spcBef>
                <a:spcPts val="1400"/>
              </a:spcBef>
              <a:spcAft>
                <a:spcPts val="0"/>
              </a:spcAft>
              <a:buNone/>
            </a:pPr>
            <a:r>
              <a:rPr b="1" lang="en-US" sz="1300">
                <a:solidFill>
                  <a:schemeClr val="dk1"/>
                </a:solidFill>
              </a:rPr>
              <a:t>Óra menete (60 perc)</a:t>
            </a:r>
            <a:endParaRPr b="1" sz="1300">
              <a:solidFill>
                <a:schemeClr val="dk1"/>
              </a:solidFill>
            </a:endParaRPr>
          </a:p>
          <a:p>
            <a:pPr indent="0" lvl="0" marL="0" rtl="0" algn="l">
              <a:lnSpc>
                <a:spcPct val="115000"/>
              </a:lnSpc>
              <a:spcBef>
                <a:spcPts val="1200"/>
              </a:spcBef>
              <a:spcAft>
                <a:spcPts val="0"/>
              </a:spcAft>
              <a:buNone/>
            </a:pPr>
            <a:r>
              <a:rPr b="1" lang="en-US">
                <a:solidFill>
                  <a:schemeClr val="dk1"/>
                </a:solidFill>
              </a:rPr>
              <a:t>1. Bevezetés &amp; bemelegítés (10 perc):</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Kérdés: Gyanakodtatok már arra, hogy egy poszt bottól származik? Mi árulta el?</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Röviden ismertesse a botok működését (automatizált fiókok, célzott tartalom).</a:t>
            </a:r>
            <a:br>
              <a:rPr lang="en-US">
                <a:solidFill>
                  <a:schemeClr val="dk1"/>
                </a:solidFill>
              </a:rPr>
            </a:b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2. Esettanulmány elemzés (10 perc):</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Párok 2–3 közösségi média profilt vizsgálnak nyomtatott minták vagy online felületek alapján.</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Az ellenőrzőlista segítségével döntenek: bot vagy ember?</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Megbeszélik az indikátorokat: posztolási gyakoriság, személyes tartalom hiánya, copy-paste viselkedés.</a:t>
            </a:r>
            <a:br>
              <a:rPr lang="en-US">
                <a:solidFill>
                  <a:schemeClr val="dk1"/>
                </a:solidFill>
              </a:rPr>
            </a:br>
            <a:endParaRPr>
              <a:solidFill>
                <a:schemeClr val="dk1"/>
              </a:solidFill>
            </a:endParaRPr>
          </a:p>
          <a:p>
            <a:pPr indent="0" lvl="0" marL="0" rtl="0" algn="l">
              <a:lnSpc>
                <a:spcPct val="115000"/>
              </a:lnSpc>
              <a:spcBef>
                <a:spcPts val="1200"/>
              </a:spcBef>
              <a:spcAft>
                <a:spcPts val="0"/>
              </a:spcAft>
              <a:buNone/>
            </a:pPr>
            <a:r>
              <a:rPr b="1" lang="en-US">
                <a:solidFill>
                  <a:schemeClr val="dk1"/>
                </a:solidFill>
              </a:rPr>
              <a:t>3. Botometer vizsgálat (10 perc):</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Tanárok kiscsoportban próbálják ki a Botometer-t vagy hasonló eszközöket.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Megadott felhasználóneveket elemzésre beírnak, hogy meghatározzák a bot valószínűségét.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Reflexió az eszközök megbízhatóságáról és átláthatóságáról.</a:t>
            </a:r>
            <a:endParaRPr>
              <a:solidFill>
                <a:schemeClr val="dk1"/>
              </a:solidFill>
            </a:endParaRPr>
          </a:p>
          <a:p>
            <a:pPr indent="0" lvl="0" marL="45720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Hatástérkép készítés (15 perc):</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Csoportok megbeszélik és diagramon ábrázolják: Hogyan befolyásolhatják a botok a diákok gondolkodását?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Érzelmi triggerek, echo-chamberek, politikai célzás feltérképezése.</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Osztálytermi irányelvek létrehozása (15 perc):</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Minden csoport készít 3 tippet a diákok számára a botok felismerésére és kezelésére.</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Megosztás az egész csoporttal, finomítás.</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Beszélgetést indító kérdések:</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Melyek a botfiók árulkodó jelei?</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manipulálnak vagy félrevezetnek érzelmileg a botok?</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Milyen etikai kérdések merülnek fel a botok azonosításában és jelentésében?</a:t>
            </a:r>
            <a:endParaRPr>
              <a:solidFill>
                <a:schemeClr val="dk1"/>
              </a:solidFill>
            </a:endParaRPr>
          </a:p>
          <a:p>
            <a:pPr indent="0" lvl="0" marL="0" rtl="0" algn="l">
              <a:lnSpc>
                <a:spcPct val="115000"/>
              </a:lnSpc>
              <a:spcBef>
                <a:spcPts val="1200"/>
              </a:spcBef>
              <a:spcAft>
                <a:spcPts val="0"/>
              </a:spcAft>
              <a:buNone/>
            </a:pPr>
            <a:r>
              <a:t/>
            </a:r>
            <a:endParaRPr b="1">
              <a:solidFill>
                <a:schemeClr val="dk1"/>
              </a:solidFill>
            </a:endParaRPr>
          </a:p>
          <a:p>
            <a:pPr indent="0" lvl="0" marL="0" rtl="0" algn="l">
              <a:lnSpc>
                <a:spcPct val="115000"/>
              </a:lnSpc>
              <a:spcBef>
                <a:spcPts val="0"/>
              </a:spcBef>
              <a:spcAft>
                <a:spcPts val="0"/>
              </a:spcAft>
              <a:buNone/>
            </a:pPr>
            <a:r>
              <a:t/>
            </a:r>
            <a:endParaRPr b="1"/>
          </a:p>
          <a:p>
            <a:pPr indent="0" lvl="0" marL="0" rtl="0" algn="l">
              <a:lnSpc>
                <a:spcPct val="115000"/>
              </a:lnSpc>
              <a:spcBef>
                <a:spcPts val="0"/>
              </a:spcBef>
              <a:spcAft>
                <a:spcPts val="0"/>
              </a:spcAft>
              <a:buNone/>
            </a:pPr>
            <a:r>
              <a:rPr b="1" lang="en-US"/>
              <a:t>Kritérium</a:t>
            </a:r>
            <a:endParaRPr b="1"/>
          </a:p>
          <a:p>
            <a:pPr indent="0" lvl="0" marL="0" rtl="0" algn="l">
              <a:lnSpc>
                <a:spcPct val="115000"/>
              </a:lnSpc>
              <a:spcBef>
                <a:spcPts val="0"/>
              </a:spcBef>
              <a:spcAft>
                <a:spcPts val="0"/>
              </a:spcAft>
              <a:buNone/>
            </a:pPr>
            <a:r>
              <a:rPr b="1" lang="en-US"/>
              <a:t>1 – Kezdő</a:t>
            </a:r>
            <a:endParaRPr b="1"/>
          </a:p>
          <a:p>
            <a:pPr indent="0" lvl="0" marL="0" rtl="0" algn="l">
              <a:lnSpc>
                <a:spcPct val="115000"/>
              </a:lnSpc>
              <a:spcBef>
                <a:spcPts val="0"/>
              </a:spcBef>
              <a:spcAft>
                <a:spcPts val="0"/>
              </a:spcAft>
              <a:buNone/>
            </a:pPr>
            <a:r>
              <a:rPr b="1" lang="en-US"/>
              <a:t>3 – Fejlődő</a:t>
            </a:r>
            <a:endParaRPr b="1"/>
          </a:p>
          <a:p>
            <a:pPr indent="0" lvl="0" marL="0" rtl="0" algn="l">
              <a:lnSpc>
                <a:spcPct val="115000"/>
              </a:lnSpc>
              <a:spcBef>
                <a:spcPts val="0"/>
              </a:spcBef>
              <a:spcAft>
                <a:spcPts val="0"/>
              </a:spcAft>
              <a:buNone/>
            </a:pPr>
            <a:r>
              <a:rPr b="1" lang="en-US"/>
              <a:t>5 – Magabiztos</a:t>
            </a:r>
            <a:endParaRPr b="1"/>
          </a:p>
          <a:p>
            <a:pPr indent="0" lvl="0" marL="0" rtl="0" algn="l">
              <a:spcBef>
                <a:spcPts val="0"/>
              </a:spcBef>
              <a:spcAft>
                <a:spcPts val="0"/>
              </a:spcAft>
              <a:buNone/>
            </a:pPr>
            <a:r>
              <a:rPr b="1" lang="en-US"/>
              <a:t>Bot azonosítás</a:t>
            </a:r>
            <a:endParaRPr b="1"/>
          </a:p>
          <a:p>
            <a:pPr indent="0" lvl="0" marL="0" rtl="0" algn="l">
              <a:spcBef>
                <a:spcPts val="0"/>
              </a:spcBef>
              <a:spcAft>
                <a:spcPts val="0"/>
              </a:spcAft>
              <a:buNone/>
            </a:pPr>
            <a:r>
              <a:rPr lang="en-US" sz="1400"/>
              <a:t>Találgatás bizonyíték nélkül</a:t>
            </a:r>
            <a:endParaRPr sz="1400"/>
          </a:p>
          <a:p>
            <a:pPr indent="0" lvl="0" marL="0" rtl="0" algn="l">
              <a:spcBef>
                <a:spcPts val="0"/>
              </a:spcBef>
              <a:spcAft>
                <a:spcPts val="0"/>
              </a:spcAft>
              <a:buNone/>
            </a:pPr>
            <a:r>
              <a:rPr lang="en-US" sz="1400"/>
              <a:t>Alapvető jelek felismerése</a:t>
            </a:r>
            <a:endParaRPr sz="1400"/>
          </a:p>
          <a:p>
            <a:pPr indent="0" lvl="0" marL="0" rtl="0" algn="l">
              <a:spcBef>
                <a:spcPts val="0"/>
              </a:spcBef>
              <a:spcAft>
                <a:spcPts val="0"/>
              </a:spcAft>
              <a:buNone/>
            </a:pPr>
            <a:r>
              <a:rPr lang="en-US" sz="1400"/>
              <a:t>Több indikátor pontos alkalmazása</a:t>
            </a:r>
            <a:endParaRPr sz="1400"/>
          </a:p>
          <a:p>
            <a:pPr indent="0" lvl="0" marL="0" rtl="0" algn="l">
              <a:spcBef>
                <a:spcPts val="0"/>
              </a:spcBef>
              <a:spcAft>
                <a:spcPts val="0"/>
              </a:spcAft>
              <a:buNone/>
            </a:pPr>
            <a:r>
              <a:rPr b="1" lang="en-US"/>
              <a:t>Kritikai gondolkodás</a:t>
            </a:r>
            <a:endParaRPr b="1"/>
          </a:p>
          <a:p>
            <a:pPr indent="0" lvl="0" marL="0" rtl="0" algn="l">
              <a:spcBef>
                <a:spcPts val="0"/>
              </a:spcBef>
              <a:spcAft>
                <a:spcPts val="0"/>
              </a:spcAft>
              <a:buNone/>
            </a:pPr>
            <a:r>
              <a:rPr lang="en-US" sz="1400"/>
              <a:t>Korlátozott érvelés</a:t>
            </a:r>
            <a:endParaRPr sz="1400"/>
          </a:p>
          <a:p>
            <a:pPr indent="0" lvl="0" marL="0" rtl="0" algn="l">
              <a:spcBef>
                <a:spcPts val="0"/>
              </a:spcBef>
              <a:spcAft>
                <a:spcPts val="0"/>
              </a:spcAft>
              <a:buNone/>
            </a:pPr>
            <a:r>
              <a:rPr lang="en-US" sz="1400"/>
              <a:t>Néhány indoklás</a:t>
            </a:r>
            <a:endParaRPr sz="1400"/>
          </a:p>
          <a:p>
            <a:pPr indent="0" lvl="0" marL="0" rtl="0" algn="l">
              <a:spcBef>
                <a:spcPts val="0"/>
              </a:spcBef>
              <a:spcAft>
                <a:spcPts val="0"/>
              </a:spcAft>
              <a:buNone/>
            </a:pPr>
            <a:r>
              <a:rPr lang="en-US" sz="1400"/>
              <a:t>Világos, logikus indoklás a következtetésekhez</a:t>
            </a:r>
            <a:endParaRPr sz="1400"/>
          </a:p>
          <a:p>
            <a:pPr indent="0" lvl="0" marL="0" rtl="0" algn="l">
              <a:spcBef>
                <a:spcPts val="0"/>
              </a:spcBef>
              <a:spcAft>
                <a:spcPts val="0"/>
              </a:spcAft>
              <a:buNone/>
            </a:pPr>
            <a:r>
              <a:rPr b="1" lang="en-US"/>
              <a:t>Együttműködés</a:t>
            </a:r>
            <a:endParaRPr b="1"/>
          </a:p>
          <a:p>
            <a:pPr indent="0" lvl="0" marL="0" rtl="0" algn="l">
              <a:spcBef>
                <a:spcPts val="0"/>
              </a:spcBef>
              <a:spcAft>
                <a:spcPts val="0"/>
              </a:spcAft>
              <a:buNone/>
            </a:pPr>
            <a:r>
              <a:rPr lang="en-US" sz="1400"/>
              <a:t>Kevés részvétel</a:t>
            </a:r>
            <a:endParaRPr sz="1400"/>
          </a:p>
          <a:p>
            <a:pPr indent="0" lvl="0" marL="0" rtl="0" algn="l">
              <a:spcBef>
                <a:spcPts val="0"/>
              </a:spcBef>
              <a:spcAft>
                <a:spcPts val="0"/>
              </a:spcAft>
              <a:buNone/>
            </a:pPr>
            <a:r>
              <a:rPr lang="en-US" sz="1400"/>
              <a:t>Néhány csoportos interakció</a:t>
            </a:r>
            <a:endParaRPr sz="1400"/>
          </a:p>
          <a:p>
            <a:pPr indent="0" lvl="0" marL="0" rtl="0" algn="l">
              <a:spcBef>
                <a:spcPts val="0"/>
              </a:spcBef>
              <a:spcAft>
                <a:spcPts val="0"/>
              </a:spcAft>
              <a:buNone/>
            </a:pPr>
            <a:r>
              <a:rPr lang="en-US" sz="1400"/>
              <a:t>Aktív vita és csapatmunka</a:t>
            </a:r>
            <a:endParaRPr sz="1400"/>
          </a:p>
          <a:p>
            <a:pPr indent="0" lvl="0" marL="0" rtl="0" algn="l">
              <a:spcBef>
                <a:spcPts val="0"/>
              </a:spcBef>
              <a:spcAft>
                <a:spcPts val="0"/>
              </a:spcAft>
              <a:buNone/>
            </a:pPr>
            <a:r>
              <a:rPr b="1" lang="en-US"/>
              <a:t>Kommunikáció</a:t>
            </a:r>
            <a:endParaRPr b="1"/>
          </a:p>
          <a:p>
            <a:pPr indent="0" lvl="0" marL="0" rtl="0" algn="l">
              <a:spcBef>
                <a:spcPts val="0"/>
              </a:spcBef>
              <a:spcAft>
                <a:spcPts val="0"/>
              </a:spcAft>
              <a:buNone/>
            </a:pPr>
            <a:r>
              <a:rPr lang="en-US" sz="1400"/>
              <a:t>Nem világos magyarázat</a:t>
            </a:r>
            <a:endParaRPr sz="1400"/>
          </a:p>
          <a:p>
            <a:pPr indent="0" lvl="0" marL="0" rtl="0" algn="l">
              <a:spcBef>
                <a:spcPts val="0"/>
              </a:spcBef>
              <a:spcAft>
                <a:spcPts val="0"/>
              </a:spcAft>
              <a:buNone/>
            </a:pPr>
            <a:r>
              <a:rPr lang="en-US" sz="1400"/>
              <a:t>Néhány pontosság</a:t>
            </a:r>
            <a:endParaRPr sz="1400"/>
          </a:p>
          <a:p>
            <a:pPr indent="0" lvl="0" marL="0" rtl="0" algn="l">
              <a:spcBef>
                <a:spcPts val="0"/>
              </a:spcBef>
              <a:spcAft>
                <a:spcPts val="0"/>
              </a:spcAft>
              <a:buNone/>
            </a:pPr>
            <a:r>
              <a:rPr lang="en-US" sz="1400"/>
              <a:t>Világos, strukturált érvelés megosztása</a:t>
            </a:r>
            <a:endParaRPr sz="1400"/>
          </a:p>
          <a:p>
            <a:pPr indent="0" lvl="0" marL="0" rtl="0" algn="l">
              <a:spcBef>
                <a:spcPts val="0"/>
              </a:spcBef>
              <a:spcAft>
                <a:spcPts val="0"/>
              </a:spcAft>
              <a:buNone/>
            </a:pPr>
            <a:r>
              <a:rPr b="1" lang="en-US"/>
              <a:t>Reflexió</a:t>
            </a:r>
            <a:endParaRPr b="1"/>
          </a:p>
          <a:p>
            <a:pPr indent="0" lvl="0" marL="0" rtl="0" algn="l">
              <a:spcBef>
                <a:spcPts val="0"/>
              </a:spcBef>
              <a:spcAft>
                <a:spcPts val="0"/>
              </a:spcAft>
              <a:buNone/>
            </a:pPr>
            <a:r>
              <a:rPr lang="en-US" sz="1400"/>
              <a:t>Nincs felismerés</a:t>
            </a:r>
            <a:endParaRPr sz="1400"/>
          </a:p>
          <a:p>
            <a:pPr indent="0" lvl="0" marL="0" rtl="0" algn="l">
              <a:spcBef>
                <a:spcPts val="0"/>
              </a:spcBef>
              <a:spcAft>
                <a:spcPts val="0"/>
              </a:spcAft>
              <a:buNone/>
            </a:pPr>
            <a:r>
              <a:rPr lang="en-US" sz="1400"/>
              <a:t>Egy felületes felismerés</a:t>
            </a:r>
            <a:endParaRPr sz="1400"/>
          </a:p>
          <a:p>
            <a:pPr indent="0" lvl="0" marL="0" rtl="0" algn="l">
              <a:spcBef>
                <a:spcPts val="0"/>
              </a:spcBef>
              <a:spcAft>
                <a:spcPts val="0"/>
              </a:spcAft>
              <a:buNone/>
            </a:pPr>
            <a:r>
              <a:rPr lang="en-US" sz="1400"/>
              <a:t>Mély megértés a hatásról és az azonosításról</a:t>
            </a:r>
            <a:endParaRPr sz="1400"/>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Összegzés &amp; tanulságok:</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Ossz meg egy osztálytermi stratégiát, amit izgatottan próbálnál ki.</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Reflexió: Melyik volt az a tévhit a botokkal kapcsolatban, ami ma megváltozott a fejedben?</a:t>
            </a:r>
            <a:endParaRPr>
              <a:solidFill>
                <a:schemeClr val="dk1"/>
              </a:solidFill>
            </a:endParaRPr>
          </a:p>
          <a:p>
            <a:pPr indent="0" lvl="0" marL="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t>Javasolt tevékenység: Oszd az osztályt hat részre, és hagyd, hogy minden rész 10-15 percig vizsgáljon meg egy javasolt tevékenységet, majd reflektáljanak rá, hogy a többiek megértsék a fő célkitűzéseket és a többi résztvevő figyelmét.</a:t>
            </a:r>
            <a:endParaRPr b="1"/>
          </a:p>
          <a:p>
            <a:pPr indent="0" lvl="0" marL="0" rtl="0" algn="l">
              <a:spcBef>
                <a:spcPts val="0"/>
              </a:spcBef>
              <a:spcAft>
                <a:spcPts val="0"/>
              </a:spcAft>
              <a:buClr>
                <a:schemeClr val="dk1"/>
              </a:buClr>
              <a:buSzPts val="1100"/>
              <a:buFont typeface="Arial"/>
              <a:buNone/>
            </a:pPr>
            <a:r>
              <a:t/>
            </a:r>
            <a:endParaRPr b="1"/>
          </a:p>
          <a:p>
            <a:pPr indent="0" lvl="0" marL="0" rtl="0" algn="l">
              <a:spcBef>
                <a:spcPts val="0"/>
              </a:spcBef>
              <a:spcAft>
                <a:spcPts val="0"/>
              </a:spcAft>
              <a:buClr>
                <a:schemeClr val="dk1"/>
              </a:buClr>
              <a:buSzPts val="1100"/>
              <a:buFont typeface="Arial"/>
              <a:buNone/>
            </a:pPr>
            <a:r>
              <a:rPr b="1" lang="en-US"/>
              <a:t>Aszinkron kurzus esetén 5 pont szerezhető aktív részvétellel.</a:t>
            </a:r>
            <a:endParaRPr b="1"/>
          </a:p>
          <a:p>
            <a:pPr indent="0" lvl="0" marL="0" rtl="0" algn="l">
              <a:spcBef>
                <a:spcPts val="0"/>
              </a:spcBef>
              <a:spcAft>
                <a:spcPts val="0"/>
              </a:spcAft>
              <a:buClr>
                <a:schemeClr val="dk1"/>
              </a:buClr>
              <a:buSzPts val="1100"/>
              <a:buFont typeface="Arial"/>
              <a:buNone/>
            </a:pPr>
            <a:r>
              <a:t/>
            </a:r>
            <a:endParaRPr b="1"/>
          </a:p>
          <a:p>
            <a:pPr indent="0" lvl="0" marL="0" rtl="0" algn="l">
              <a:spcBef>
                <a:spcPts val="0"/>
              </a:spcBef>
              <a:spcAft>
                <a:spcPts val="0"/>
              </a:spcAft>
              <a:buClr>
                <a:schemeClr val="dk1"/>
              </a:buClr>
              <a:buSzPts val="1100"/>
              <a:buFont typeface="Arial"/>
              <a:buNone/>
            </a:pPr>
            <a:r>
              <a:rPr b="1" lang="en-US"/>
              <a:t>FÓRUM</a:t>
            </a:r>
            <a:r>
              <a:rPr b="1" lang="en-US"/>
              <a:t>: Írj egy fél oldalas reflexiót az egyik kiválasztott tevékenységről.</a:t>
            </a:r>
            <a:endParaRPr b="1"/>
          </a:p>
          <a:p>
            <a:pPr indent="0" lvl="0" marL="0" rtl="0" algn="l">
              <a:lnSpc>
                <a:spcPct val="100000"/>
              </a:lnSpc>
              <a:spcBef>
                <a:spcPts val="0"/>
              </a:spcBef>
              <a:spcAft>
                <a:spcPts val="0"/>
              </a:spcAft>
              <a:buSzPts val="1100"/>
              <a:buNone/>
            </a:pPr>
            <a:r>
              <a:t/>
            </a:r>
            <a:endParaRPr/>
          </a:p>
        </p:txBody>
      </p:sp>
      <p:sp>
        <p:nvSpPr>
          <p:cNvPr id="652" name="Google Shape;652;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9" name="Google Shape;669;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Gondolkodj, mielőtt megosztod</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br>
              <a:rPr lang="en-US">
                <a:solidFill>
                  <a:schemeClr val="dk1"/>
                </a:solidFill>
              </a:rPr>
            </a:br>
            <a:r>
              <a:rPr lang="en-US">
                <a:solidFill>
                  <a:schemeClr val="dk1"/>
                </a:solidFill>
              </a:rPr>
              <a:t> </a:t>
            </a:r>
            <a:r>
              <a:rPr b="1" lang="en-US">
                <a:solidFill>
                  <a:schemeClr val="dk1"/>
                </a:solidFill>
              </a:rPr>
              <a:t>Csoportok:</a:t>
            </a:r>
            <a:r>
              <a:rPr lang="en-US">
                <a:solidFill>
                  <a:schemeClr val="dk1"/>
                </a:solidFill>
              </a:rPr>
              <a:t> 3–5 fős csoportok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rPr>
              <a:t>Szükséges eszközök</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Flipchart papír vagy tábla, filctollak és post-it cetlik / Miro vagy Padlet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2"/>
              </a:rPr>
              <a:t>„Gondolkodj, mielőtt megosztod” </a:t>
            </a:r>
            <a:r>
              <a:rPr lang="en-US">
                <a:solidFill>
                  <a:schemeClr val="dk1"/>
                </a:solidFill>
              </a:rPr>
              <a:t>feladatkártyák (a facilitátor biztosítja vagy a csoportok készítik)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u="sng">
                <a:solidFill>
                  <a:schemeClr val="hlink"/>
                </a:solidFill>
                <a:hlinkClick r:id="rId3"/>
              </a:rPr>
              <a:t>Társas Javítás  munkalap</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Handout valós vagy szimulált közösségi média posztokkal (egyesek félrevezetőek, mások semlegesek)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Óra menete</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Köszöntés &amp; bemelegítés (10 perc)</a:t>
            </a:r>
            <a:br>
              <a:rPr b="1" lang="en-US">
                <a:solidFill>
                  <a:schemeClr val="dk1"/>
                </a:solidFill>
              </a:rPr>
            </a:br>
            <a:r>
              <a:rPr lang="en-US">
                <a:solidFill>
                  <a:schemeClr val="dk1"/>
                </a:solidFill>
              </a:rPr>
              <a:t> Kérdezd a tanárokat:</a:t>
            </a:r>
            <a:br>
              <a:rPr lang="en-US">
                <a:solidFill>
                  <a:schemeClr val="dk1"/>
                </a:solidFill>
              </a:rPr>
            </a:br>
            <a:r>
              <a:rPr lang="en-US">
                <a:solidFill>
                  <a:schemeClr val="dk1"/>
                </a:solidFill>
              </a:rPr>
              <a:t> „Láttatok már valamit online és megosztottátok anélkül, hogy ellenőriztétek volna?”</a:t>
            </a:r>
            <a:br>
              <a:rPr lang="en-US">
                <a:solidFill>
                  <a:schemeClr val="dk1"/>
                </a:solidFill>
              </a:rPr>
            </a:br>
            <a:r>
              <a:rPr lang="en-US">
                <a:solidFill>
                  <a:schemeClr val="dk1"/>
                </a:solidFill>
              </a:rPr>
              <a:t> Mutass példákat (pl. vírusos kép félrevezető felirattal, hamis idézet).</a:t>
            </a:r>
            <a:br>
              <a:rPr lang="en-US">
                <a:solidFill>
                  <a:schemeClr val="dk1"/>
                </a:solidFill>
              </a:rPr>
            </a:br>
            <a:r>
              <a:rPr lang="en-US">
                <a:solidFill>
                  <a:schemeClr val="dk1"/>
                </a:solidFill>
              </a:rPr>
              <a:t> Rövid reflexió a saját megosztási szokásokról.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Mini-bemutató: Mi a felelős digitális állampolgárság? (10 perc)</a:t>
            </a:r>
            <a:br>
              <a:rPr b="1" lang="en-US">
                <a:solidFill>
                  <a:schemeClr val="dk1"/>
                </a:solidFill>
              </a:rPr>
            </a:br>
            <a:r>
              <a:rPr lang="en-US">
                <a:solidFill>
                  <a:schemeClr val="dk1"/>
                </a:solidFill>
              </a:rPr>
              <a:t> A facilitátor bemutatja a kulcsfontosságú jellemzőket: tisztelet, pontosság, empátia, adatvédelem és felelősségvállalás.</a:t>
            </a:r>
            <a:br>
              <a:rPr lang="en-US">
                <a:solidFill>
                  <a:schemeClr val="dk1"/>
                </a:solidFill>
              </a:rPr>
            </a:br>
            <a:r>
              <a:rPr lang="en-US">
                <a:solidFill>
                  <a:schemeClr val="dk1"/>
                </a:solidFill>
              </a:rPr>
              <a:t> Hangsúlyozza a kutatást, amely szerint a közösségi média felhasználók gyakran alakítják társaik viselkedését.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Tevékenység: „Gondolkodj, mielőtt megosztod” modell (15 perc)</a:t>
            </a:r>
            <a:br>
              <a:rPr b="1" lang="en-US">
                <a:solidFill>
                  <a:schemeClr val="dk1"/>
                </a:solidFill>
              </a:rPr>
            </a:br>
            <a:r>
              <a:rPr lang="en-US">
                <a:solidFill>
                  <a:schemeClr val="dk1"/>
                </a:solidFill>
              </a:rPr>
              <a:t> Csoportokban a tanárok kidolgoznak egy osztálybarát „Gondolkodj, mielőtt megosztod” stratégiát egy egyszerű mnemonikus segítségével (pl. T.R.U.T.H. = True, Reliable, Understandable, Timely, Helpful).</a:t>
            </a:r>
            <a:br>
              <a:rPr lang="en-US">
                <a:solidFill>
                  <a:schemeClr val="dk1"/>
                </a:solidFill>
              </a:rPr>
            </a:br>
            <a:r>
              <a:rPr lang="en-US">
                <a:solidFill>
                  <a:schemeClr val="dk1"/>
                </a:solidFill>
              </a:rPr>
              <a:t> Tartalmaznia kell:</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5 lépést/kérdést, amit a diákoknak meg kell kérdezniük megosztás előtt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Korosztályhoz illeszkedő nyelvezetet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1 példaposzt, ami átmegy a vizsgálaton, és 1, ami nem</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Szerepjáték: Gyakorlás a társas helyesbítésben (15 perc)</a:t>
            </a:r>
            <a:br>
              <a:rPr b="1" lang="en-US">
                <a:solidFill>
                  <a:schemeClr val="dk1"/>
                </a:solidFill>
              </a:rPr>
            </a:br>
            <a:r>
              <a:rPr lang="en-US">
                <a:solidFill>
                  <a:schemeClr val="dk1"/>
                </a:solidFill>
              </a:rPr>
              <a:t> Minden csoport kiválaszt egy félrevezető posztot a handoutból.</a:t>
            </a:r>
            <a:br>
              <a:rPr lang="en-US">
                <a:solidFill>
                  <a:schemeClr val="dk1"/>
                </a:solidFill>
              </a:rPr>
            </a:br>
            <a:r>
              <a:rPr lang="en-US">
                <a:solidFill>
                  <a:schemeClr val="dk1"/>
                </a:solidFill>
              </a:rPr>
              <a:t> Forgatókönyv: „A diákod/barátod megosztja ezt az osztályban/csoportos chatben – hogyan reagálsz tisztelettel, de határozottan?”</a:t>
            </a:r>
            <a:br>
              <a:rPr lang="en-US">
                <a:solidFill>
                  <a:schemeClr val="dk1"/>
                </a:solidFill>
              </a:rPr>
            </a:br>
            <a:r>
              <a:rPr lang="en-US">
                <a:solidFill>
                  <a:schemeClr val="dk1"/>
                </a:solidFill>
              </a:rPr>
              <a:t> A csoportok rövid párbeszédeket hoznak létre és adják elő, bemutatva a „társas helyesbítést” nem konfrontatív kifejezésekkel, például:</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„Hé, én is így gondoltam – aztán utánanéztem…”</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„Megoszthatok egy másik nézőpontot erről?”</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Megosztás &amp; reflexió (10 perc)</a:t>
            </a:r>
            <a:br>
              <a:rPr b="1" lang="en-US">
                <a:solidFill>
                  <a:schemeClr val="dk1"/>
                </a:solidFill>
              </a:rPr>
            </a:br>
            <a:r>
              <a:rPr lang="en-US">
                <a:solidFill>
                  <a:schemeClr val="dk1"/>
                </a:solidFill>
              </a:rPr>
              <a:t> Minden csoport röviden bemutatja a modelljét.</a:t>
            </a:r>
            <a:br>
              <a:rPr lang="en-US">
                <a:solidFill>
                  <a:schemeClr val="dk1"/>
                </a:solidFill>
              </a:rPr>
            </a:br>
            <a:r>
              <a:rPr lang="en-US">
                <a:solidFill>
                  <a:schemeClr val="dk1"/>
                </a:solidFill>
              </a:rPr>
              <a:t> Teljes csoportos reflexió:</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„Hogyan segíthetjük a diákokat, hogy felelős online állampolgárnak lássák magukat – ne csak fogyasztóknak?”</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„Milyen nyelvezet segíti a fiatalokat önszabályozásban és mások segítésében?”</a:t>
            </a:r>
            <a:br>
              <a:rPr lang="en-US">
                <a:solidFill>
                  <a:schemeClr val="dk1"/>
                </a:solidFill>
              </a:rPr>
            </a:b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Beszélgetést indító kérdések</a:t>
            </a:r>
            <a:endParaRPr b="1" sz="13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Milyen valós következményei lehetnek a felelőtlen megosztásnak?</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befolyásolja a hatalom, a kortárs nyomás és a társadalmi státusz, hogy a diákok mit posztolnak vagy helyesbítenek?</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Hogyan tehetjük relevánssá a digitális állampolgárságot a diákok számára?</a:t>
            </a:r>
            <a:endParaRPr>
              <a:solidFill>
                <a:schemeClr val="dk1"/>
              </a:solidFill>
            </a:endParaRPr>
          </a:p>
          <a:p>
            <a:pPr indent="0" lvl="0" marL="0" rtl="0" algn="l">
              <a:lnSpc>
                <a:spcPct val="115000"/>
              </a:lnSpc>
              <a:spcBef>
                <a:spcPts val="1400"/>
              </a:spcBef>
              <a:spcAft>
                <a:spcPts val="0"/>
              </a:spcAft>
              <a:buNone/>
            </a:pPr>
            <a:r>
              <a:rPr lang="en-US">
                <a:solidFill>
                  <a:schemeClr val="dk1"/>
                </a:solidFill>
              </a:rPr>
              <a:t>Értékelési rubrika: Kritériumok – Kezdő – Jártas - Haladó Stratégia világos megfogalmazása - Alapvető szlogen vagy nem egyértelmű logika - Világos 3-5 lépéses stratégia példákkal - Emlékezetes, korosztályhoz igazított stratégia vizuális elemekkel/eszközökkel Szociális korrekciós nyelvezet - Korlátozott vagy ítélkező kifejezések - Udvarias, bizonyítékokon alapuló válaszokat használ - Empatikus és felhatalmazó párbeszédet modellez Alkalmazás az osztályteremben - Nem világos vagy általános ötletek - A használat némi megvitatása a diákokkal - Világos integrációs terv több évfolyamra Együttműködés - Egyenetlen csoportbevezetés - Megosztott ötletfejlesztés - Erős csapatszintézis, kortárs coaching</a:t>
            </a:r>
            <a:endParaRPr>
              <a:solidFill>
                <a:schemeClr val="dk1"/>
              </a:solidFill>
            </a:endParaRPr>
          </a:p>
          <a:p>
            <a:pPr indent="0" lvl="0" marL="0" rtl="0" algn="l">
              <a:lnSpc>
                <a:spcPct val="115000"/>
              </a:lnSpc>
              <a:spcBef>
                <a:spcPts val="1400"/>
              </a:spcBef>
              <a:spcAft>
                <a:spcPts val="0"/>
              </a:spcAft>
              <a:buNone/>
            </a:pPr>
            <a:r>
              <a:rPr b="1" lang="en-US" sz="1300">
                <a:solidFill>
                  <a:schemeClr val="dk1"/>
                </a:solidFill>
              </a:rPr>
              <a:t>Végső összegzés (minden modulra)</a:t>
            </a:r>
            <a:endParaRPr b="1" sz="1300">
              <a:solidFill>
                <a:schemeClr val="dk1"/>
              </a:solidFill>
            </a:endParaRPr>
          </a:p>
          <a:p>
            <a:pPr indent="0" lvl="0" marL="0" rtl="0" algn="l">
              <a:lnSpc>
                <a:spcPct val="115000"/>
              </a:lnSpc>
              <a:spcBef>
                <a:spcPts val="1200"/>
              </a:spcBef>
              <a:spcAft>
                <a:spcPts val="0"/>
              </a:spcAft>
              <a:buNone/>
            </a:pPr>
            <a:r>
              <a:rPr lang="en-US">
                <a:solidFill>
                  <a:schemeClr val="dk1"/>
                </a:solidFill>
              </a:rPr>
              <a:t>A sorozat végére a tanárok képesek lesznek:</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Elmagyarázni, hogyan működik az MI és annak korlátait.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Kritikus módon értékelni az MI által generált tartalmat etikai kérdések mentén.</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Felismerni a szintetikus médiát elérhető eszközök és ellenőrző listák segítségével.</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Megérteni és tanítani az érzelmi manipulációs technikákat.</a:t>
            </a:r>
            <a:br>
              <a:rPr lang="en-U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Alkalmazni a „Gondolkodj, mielőtt megosztod” rutinokat és modellálni a digitális állampolgárságot.</a:t>
            </a:r>
            <a:br>
              <a:rPr lang="en-US">
                <a:solidFill>
                  <a:schemeClr val="dk1"/>
                </a:solidFill>
              </a:rPr>
            </a:br>
            <a:endParaRPr>
              <a:solidFill>
                <a:schemeClr val="dk1"/>
              </a:solidFill>
            </a:endParaRPr>
          </a:p>
          <a:p>
            <a:pPr indent="0" lvl="0" marL="0" rtl="0" algn="l">
              <a:lnSpc>
                <a:spcPct val="115000"/>
              </a:lnSpc>
              <a:spcBef>
                <a:spcPts val="1200"/>
              </a:spcBef>
              <a:spcAft>
                <a:spcPts val="0"/>
              </a:spcAft>
              <a:buNone/>
            </a:pPr>
            <a:r>
              <a:rPr lang="en-US">
                <a:solidFill>
                  <a:schemeClr val="dk1"/>
                </a:solidFill>
              </a:rPr>
              <a:t>Minden tevékenység interaktív, korosztályhoz illesztett eszközöket használ, és összhangban van az UNESCO AI-CFT alapelveivel: emberközpontúság, etika, médiatudatosság, cselekvőképesség, és teljes közösségi megközelítések. Beilleszthetők tanárképzési programokba vagy szakmai tanuló közösségekbe.</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6" name="Google Shape;686;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Netikett használata (tiszteletre nevelés az online kommunikációban)</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br>
              <a:rPr lang="en-US">
                <a:solidFill>
                  <a:schemeClr val="dk1"/>
                </a:solidFill>
              </a:rPr>
            </a:br>
            <a:r>
              <a:rPr b="1" lang="en-US">
                <a:solidFill>
                  <a:schemeClr val="dk1"/>
                </a:solidFill>
              </a:rPr>
              <a:t>Csoport:</a:t>
            </a:r>
            <a:r>
              <a:rPr lang="en-US">
                <a:solidFill>
                  <a:schemeClr val="dk1"/>
                </a:solidFill>
              </a:rPr>
              <a:t> Kis csoportok, 3–4 résztvevő / csoport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Szükséges eszközök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Nyomtatott példányok a „</a:t>
            </a:r>
            <a:r>
              <a:rPr lang="en-US" u="sng">
                <a:solidFill>
                  <a:schemeClr val="hlink"/>
                </a:solidFill>
                <a:hlinkClick r:id="rId2"/>
              </a:rPr>
              <a:t>Netikett alapelvek”</a:t>
            </a:r>
            <a:r>
              <a:rPr lang="en-US">
                <a:solidFill>
                  <a:schemeClr val="dk1"/>
                </a:solidFill>
              </a:rPr>
              <a:t> handoutból</a:t>
            </a:r>
            <a:br>
              <a:rPr lang="en-US">
                <a:solidFill>
                  <a:schemeClr val="dk1"/>
                </a:solidFill>
              </a:rPr>
            </a:br>
            <a:r>
              <a:rPr lang="en-US" u="sng">
                <a:solidFill>
                  <a:schemeClr val="hlink"/>
                </a:solidFill>
                <a:hlinkClick r:id="rId3"/>
              </a:rPr>
              <a:t>Netikett forgatókönyv-kártyák</a:t>
            </a:r>
            <a:r>
              <a:rPr lang="en-US">
                <a:solidFill>
                  <a:schemeClr val="dk1"/>
                </a:solidFill>
              </a:rPr>
              <a:t>: gyakori online konfliktus-/dezinformációs példák</a:t>
            </a:r>
            <a:br>
              <a:rPr lang="en-US">
                <a:solidFill>
                  <a:schemeClr val="dk1"/>
                </a:solidFill>
              </a:rPr>
            </a:br>
            <a:r>
              <a:rPr lang="en-US" u="sng">
                <a:solidFill>
                  <a:schemeClr val="hlink"/>
                </a:solidFill>
                <a:hlinkClick r:id="rId4"/>
              </a:rPr>
              <a:t>„Írjuk újra” </a:t>
            </a:r>
            <a:r>
              <a:rPr lang="en-US">
                <a:solidFill>
                  <a:schemeClr val="dk1"/>
                </a:solidFill>
              </a:rPr>
              <a:t>munkalap (a konfliktuscsillapítás modellezéséhez)</a:t>
            </a:r>
            <a:br>
              <a:rPr lang="en-US">
                <a:solidFill>
                  <a:schemeClr val="dk1"/>
                </a:solidFill>
              </a:rPr>
            </a:br>
            <a:r>
              <a:rPr lang="en-US">
                <a:solidFill>
                  <a:schemeClr val="dk1"/>
                </a:solidFill>
              </a:rPr>
              <a:t>Flipchart, tábla / Miro, Padlet a csoportszabályok megosztásához</a:t>
            </a:r>
            <a:br>
              <a:rPr lang="en-US">
                <a:solidFill>
                  <a:schemeClr val="dk1"/>
                </a:solidFill>
              </a:rPr>
            </a:br>
            <a:r>
              <a:rPr lang="en-US">
                <a:solidFill>
                  <a:schemeClr val="dk1"/>
                </a:solidFill>
              </a:rPr>
              <a:t>Filctollak vagy tollak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Az óra menete</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Bevezetés 10 perc</a:t>
            </a:r>
            <a:br>
              <a:rPr b="1" lang="en-US">
                <a:solidFill>
                  <a:schemeClr val="dk1"/>
                </a:solidFill>
              </a:rPr>
            </a:br>
            <a:r>
              <a:rPr lang="en-US">
                <a:solidFill>
                  <a:schemeClr val="dk1"/>
                </a:solidFill>
              </a:rPr>
              <a:t>Olvassunk fel egy rövid hamis posztot (pl. „Csak agymosott vagy, ha ezt elhiszed!”).</a:t>
            </a:r>
            <a:br>
              <a:rPr lang="en-US">
                <a:solidFill>
                  <a:schemeClr val="dk1"/>
                </a:solidFill>
              </a:rPr>
            </a:br>
            <a:r>
              <a:rPr lang="en-US">
                <a:solidFill>
                  <a:schemeClr val="dk1"/>
                </a:solidFill>
              </a:rPr>
              <a:t>Kérdés: Mi történne, ha durván válaszolnánk?</a:t>
            </a:r>
            <a:br>
              <a:rPr lang="en-US">
                <a:solidFill>
                  <a:schemeClr val="dk1"/>
                </a:solidFill>
              </a:rPr>
            </a:br>
            <a:r>
              <a:rPr lang="en-US">
                <a:solidFill>
                  <a:schemeClr val="dk1"/>
                </a:solidFill>
              </a:rPr>
              <a:t>Mutassuk be a „Netikett” fogalmát.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Felfedezés – Mi a netikett? 10 perc</a:t>
            </a:r>
            <a:br>
              <a:rPr b="1" lang="en-US">
                <a:solidFill>
                  <a:schemeClr val="dk1"/>
                </a:solidFill>
              </a:rPr>
            </a:br>
            <a:r>
              <a:rPr lang="en-US">
                <a:solidFill>
                  <a:schemeClr val="dk1"/>
                </a:solidFill>
              </a:rPr>
              <a:t>Párokban a tanárok átnézik a handoutot, amely 7 netikett-elvet sorol fel.</a:t>
            </a:r>
            <a:br>
              <a:rPr lang="en-US">
                <a:solidFill>
                  <a:schemeClr val="dk1"/>
                </a:solidFill>
              </a:rPr>
            </a:br>
            <a:r>
              <a:rPr lang="en-US">
                <a:solidFill>
                  <a:schemeClr val="dk1"/>
                </a:solidFill>
              </a:rPr>
              <a:t>Megállapítják, melyeket gyakran elfelejtik, vagy melyek alkalmazása nehéz.</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Gyakorlás – Helyzet újraírása 15 perc</a:t>
            </a:r>
            <a:br>
              <a:rPr b="1" lang="en-US">
                <a:solidFill>
                  <a:schemeClr val="dk1"/>
                </a:solidFill>
              </a:rPr>
            </a:br>
            <a:r>
              <a:rPr lang="en-US">
                <a:solidFill>
                  <a:schemeClr val="dk1"/>
                </a:solidFill>
              </a:rPr>
              <a:t>Minden csoport húz egy forgatókönyv-kártyát (pl. trolling, heves kommentfutam, dezinformáció).</a:t>
            </a:r>
            <a:br>
              <a:rPr lang="en-US">
                <a:solidFill>
                  <a:schemeClr val="dk1"/>
                </a:solidFill>
              </a:rPr>
            </a:br>
            <a:r>
              <a:rPr lang="en-US">
                <a:solidFill>
                  <a:schemeClr val="dk1"/>
                </a:solidFill>
              </a:rPr>
              <a:t>Újraírták a kommentfutamot netikett alkalmazásával, és kitöltik a „Válasz újraírás” munkalapot.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Galériaséta – „Eredeti vs. újraírt” kommentek 10 perc</a:t>
            </a:r>
            <a:br>
              <a:rPr b="1" lang="en-US">
                <a:solidFill>
                  <a:schemeClr val="dk1"/>
                </a:solidFill>
              </a:rPr>
            </a:br>
            <a:r>
              <a:rPr lang="en-US">
                <a:solidFill>
                  <a:schemeClr val="dk1"/>
                </a:solidFill>
              </a:rPr>
              <a:t>A csoportok kihelyezik az eredeti és újraírt válaszokat.</a:t>
            </a:r>
            <a:br>
              <a:rPr lang="en-US">
                <a:solidFill>
                  <a:schemeClr val="dk1"/>
                </a:solidFill>
              </a:rPr>
            </a:br>
            <a:r>
              <a:rPr lang="en-US">
                <a:solidFill>
                  <a:schemeClr val="dk1"/>
                </a:solidFill>
              </a:rPr>
              <a:t>A résztvevők körbejárnak, matricákkal szavaznak a legtiszteltesebb és leghatékonyabb újraírásokra.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Beszélgetés – Érzelmi kiváltók és csoportgondolkodás 10 perc</a:t>
            </a:r>
            <a:br>
              <a:rPr b="1" lang="en-US">
                <a:solidFill>
                  <a:schemeClr val="dk1"/>
                </a:solidFill>
              </a:rPr>
            </a:br>
            <a:r>
              <a:rPr lang="en-US">
                <a:solidFill>
                  <a:schemeClr val="dk1"/>
                </a:solidFill>
              </a:rPr>
              <a:t>Közös reflexió: Miért spiráloznak az online beszélgetések?</a:t>
            </a:r>
            <a:br>
              <a:rPr lang="en-US">
                <a:solidFill>
                  <a:schemeClr val="dk1"/>
                </a:solidFill>
              </a:rPr>
            </a:br>
            <a:r>
              <a:rPr lang="en-US">
                <a:solidFill>
                  <a:schemeClr val="dk1"/>
                </a:solidFill>
              </a:rPr>
              <a:t>Hogyan irányíthatjuk a diákokat, hogy megálljanak, ellenőrizzék a hangnemet, és ellenálljanak az online tömegnek?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Cselekvési terv – Osztály netikett chartája 10 perc</a:t>
            </a:r>
            <a:br>
              <a:rPr b="1" lang="en-US">
                <a:solidFill>
                  <a:schemeClr val="dk1"/>
                </a:solidFill>
              </a:rPr>
            </a:br>
            <a:r>
              <a:rPr lang="en-US">
                <a:solidFill>
                  <a:schemeClr val="dk1"/>
                </a:solidFill>
              </a:rPr>
              <a:t>Minden csoport megfogalmaz 3 netikett-szabályt, amelyet az osztályban alkalmazna.</a:t>
            </a:r>
            <a:br>
              <a:rPr lang="en-US">
                <a:solidFill>
                  <a:schemeClr val="dk1"/>
                </a:solidFill>
              </a:rPr>
            </a:br>
            <a:r>
              <a:rPr lang="en-US">
                <a:solidFill>
                  <a:schemeClr val="dk1"/>
                </a:solidFill>
              </a:rPr>
              <a:t>Egy képviselő felírja a flipchartra.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Beszélgetést indító kérdések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„Hogyan változik a hangnem, amikor online nem értünk egyet?”</a:t>
            </a:r>
            <a:br>
              <a:rPr lang="en-US">
                <a:solidFill>
                  <a:schemeClr val="dk1"/>
                </a:solidFill>
              </a:rPr>
            </a:br>
            <a:r>
              <a:rPr lang="en-US">
                <a:solidFill>
                  <a:schemeClr val="dk1"/>
                </a:solidFill>
              </a:rPr>
              <a:t>„Mit tehetnek a diákok, ha mások fokozzák a haragot?”</a:t>
            </a:r>
            <a:br>
              <a:rPr lang="en-US">
                <a:solidFill>
                  <a:schemeClr val="dk1"/>
                </a:solidFill>
              </a:rPr>
            </a:br>
            <a:r>
              <a:rPr lang="en-US">
                <a:solidFill>
                  <a:schemeClr val="dk1"/>
                </a:solidFill>
              </a:rPr>
              <a:t>„Hogyan használják a trollok az érzelmeket manipulációra?”</a:t>
            </a:r>
            <a:br>
              <a:rPr lang="en-US">
                <a:solidFill>
                  <a:schemeClr val="dk1"/>
                </a:solidFill>
              </a:rPr>
            </a:br>
            <a:r>
              <a:rPr lang="en-US">
                <a:solidFill>
                  <a:schemeClr val="dk1"/>
                </a:solidFill>
              </a:rPr>
              <a:t>„Csökkentheti-e a netikett a dezinformáció terjedését?”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Értékelési rubrika</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Kritérium</a:t>
            </a:r>
            <a:r>
              <a:rPr lang="en-US">
                <a:solidFill>
                  <a:schemeClr val="dk1"/>
                </a:solidFill>
              </a:rPr>
              <a:t> | </a:t>
            </a:r>
            <a:r>
              <a:rPr b="1" lang="en-US">
                <a:solidFill>
                  <a:schemeClr val="dk1"/>
                </a:solidFill>
              </a:rPr>
              <a:t>1 – Kezdő</a:t>
            </a:r>
            <a:r>
              <a:rPr lang="en-US">
                <a:solidFill>
                  <a:schemeClr val="dk1"/>
                </a:solidFill>
              </a:rPr>
              <a:t> | </a:t>
            </a:r>
            <a:r>
              <a:rPr b="1" lang="en-US">
                <a:solidFill>
                  <a:schemeClr val="dk1"/>
                </a:solidFill>
              </a:rPr>
              <a:t>3 – Fejlődő</a:t>
            </a:r>
            <a:r>
              <a:rPr lang="en-US">
                <a:solidFill>
                  <a:schemeClr val="dk1"/>
                </a:solidFill>
              </a:rPr>
              <a:t> | </a:t>
            </a:r>
            <a:r>
              <a:rPr b="1" lang="en-US">
                <a:solidFill>
                  <a:schemeClr val="dk1"/>
                </a:solidFill>
              </a:rPr>
              <a:t>5 – Magabiztos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Helyzet elemzése</a:t>
            </a:r>
            <a:br>
              <a:rPr b="1" lang="en-US">
                <a:solidFill>
                  <a:schemeClr val="dk1"/>
                </a:solidFill>
              </a:rPr>
            </a:br>
            <a:r>
              <a:rPr lang="en-US">
                <a:solidFill>
                  <a:schemeClr val="dk1"/>
                </a:solidFill>
              </a:rPr>
              <a:t>(1) Homályos vagy nem egyértelmű válaszok</a:t>
            </a:r>
            <a:br>
              <a:rPr lang="en-US">
                <a:solidFill>
                  <a:schemeClr val="dk1"/>
                </a:solidFill>
              </a:rPr>
            </a:br>
            <a:r>
              <a:rPr lang="en-US">
                <a:solidFill>
                  <a:schemeClr val="dk1"/>
                </a:solidFill>
              </a:rPr>
              <a:t>(3) Kulcsprobléma azonosítása, de korlátozott újraírás</a:t>
            </a:r>
            <a:br>
              <a:rPr lang="en-US">
                <a:solidFill>
                  <a:schemeClr val="dk1"/>
                </a:solidFill>
              </a:rPr>
            </a:br>
            <a:r>
              <a:rPr lang="en-US">
                <a:solidFill>
                  <a:schemeClr val="dk1"/>
                </a:solidFill>
              </a:rPr>
              <a:t>(5) A hangnem, érzelem és az eszkaláció kockázatának világos elemzése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Netikett alkalmazása</a:t>
            </a:r>
            <a:br>
              <a:rPr b="1" lang="en-US">
                <a:solidFill>
                  <a:schemeClr val="dk1"/>
                </a:solidFill>
              </a:rPr>
            </a:br>
            <a:r>
              <a:rPr lang="en-US">
                <a:solidFill>
                  <a:schemeClr val="dk1"/>
                </a:solidFill>
              </a:rPr>
              <a:t>(1) Minimális vagy felületes újraírás</a:t>
            </a:r>
            <a:br>
              <a:rPr lang="en-US">
                <a:solidFill>
                  <a:schemeClr val="dk1"/>
                </a:solidFill>
              </a:rPr>
            </a:br>
            <a:r>
              <a:rPr lang="en-US">
                <a:solidFill>
                  <a:schemeClr val="dk1"/>
                </a:solidFill>
              </a:rPr>
              <a:t>(3) 1–2 elv hatékony alkalmazása</a:t>
            </a:r>
            <a:br>
              <a:rPr lang="en-US">
                <a:solidFill>
                  <a:schemeClr val="dk1"/>
                </a:solidFill>
              </a:rPr>
            </a:br>
            <a:r>
              <a:rPr lang="en-US">
                <a:solidFill>
                  <a:schemeClr val="dk1"/>
                </a:solidFill>
              </a:rPr>
              <a:t>(5) Több elv alkalmazása árnyalt hangnemmel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Együttműködés</a:t>
            </a:r>
            <a:br>
              <a:rPr b="1" lang="en-US">
                <a:solidFill>
                  <a:schemeClr val="dk1"/>
                </a:solidFill>
              </a:rPr>
            </a:br>
            <a:r>
              <a:rPr lang="en-US">
                <a:solidFill>
                  <a:schemeClr val="dk1"/>
                </a:solidFill>
              </a:rPr>
              <a:t>(1) Korlátozott csoportos beszélgetés</a:t>
            </a:r>
            <a:br>
              <a:rPr lang="en-US">
                <a:solidFill>
                  <a:schemeClr val="dk1"/>
                </a:solidFill>
              </a:rPr>
            </a:br>
            <a:r>
              <a:rPr lang="en-US">
                <a:solidFill>
                  <a:schemeClr val="dk1"/>
                </a:solidFill>
              </a:rPr>
              <a:t>(3) Mérsékelt részvétel és ötletmegosztás</a:t>
            </a:r>
            <a:br>
              <a:rPr lang="en-US">
                <a:solidFill>
                  <a:schemeClr val="dk1"/>
                </a:solidFill>
              </a:rPr>
            </a:br>
            <a:r>
              <a:rPr lang="en-US">
                <a:solidFill>
                  <a:schemeClr val="dk1"/>
                </a:solidFill>
              </a:rPr>
              <a:t>(5) Aktív részvétel, mások javaslatainak építése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Reflexió és alkalmazás</a:t>
            </a:r>
            <a:br>
              <a:rPr b="1" lang="en-US">
                <a:solidFill>
                  <a:schemeClr val="dk1"/>
                </a:solidFill>
              </a:rPr>
            </a:br>
            <a:r>
              <a:rPr lang="en-US">
                <a:solidFill>
                  <a:schemeClr val="dk1"/>
                </a:solidFill>
              </a:rPr>
              <a:t>(1) Egyszerű megfigyelések</a:t>
            </a:r>
            <a:br>
              <a:rPr lang="en-US">
                <a:solidFill>
                  <a:schemeClr val="dk1"/>
                </a:solidFill>
              </a:rPr>
            </a:br>
            <a:r>
              <a:rPr lang="en-US">
                <a:solidFill>
                  <a:schemeClr val="dk1"/>
                </a:solidFill>
              </a:rPr>
              <a:t>(3) Említi a diákokra gyakorolt relevanciát</a:t>
            </a:r>
            <a:br>
              <a:rPr lang="en-US">
                <a:solidFill>
                  <a:schemeClr val="dk1"/>
                </a:solidFill>
              </a:rPr>
            </a:br>
            <a:r>
              <a:rPr lang="en-US">
                <a:solidFill>
                  <a:schemeClr val="dk1"/>
                </a:solidFill>
              </a:rPr>
              <a:t>(5) Erőteljes meglátások a netikett tanításának kontextusában</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3" name="Google Shape;703;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Információs higiénia</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br>
              <a:rPr lang="en-US">
                <a:solidFill>
                  <a:schemeClr val="dk1"/>
                </a:solidFill>
              </a:rPr>
            </a:br>
            <a:r>
              <a:rPr b="1" lang="en-US">
                <a:solidFill>
                  <a:schemeClr val="dk1"/>
                </a:solidFill>
              </a:rPr>
              <a:t>Csoportméret:</a:t>
            </a:r>
            <a:r>
              <a:rPr lang="en-US">
                <a:solidFill>
                  <a:schemeClr val="dk1"/>
                </a:solidFill>
              </a:rPr>
              <a:t> 3–4 fő / csoport</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Szükséges eszközök</a:t>
            </a:r>
            <a:endParaRPr b="1" sz="1300">
              <a:solidFill>
                <a:schemeClr val="dk1"/>
              </a:solidFill>
            </a:endParaRPr>
          </a:p>
          <a:p>
            <a:pPr indent="0" lvl="0" marL="0" rtl="0" algn="l">
              <a:lnSpc>
                <a:spcPct val="100000"/>
              </a:lnSpc>
              <a:spcBef>
                <a:spcPts val="1200"/>
              </a:spcBef>
              <a:spcAft>
                <a:spcPts val="0"/>
              </a:spcAft>
              <a:buSzPts val="1100"/>
              <a:buNone/>
            </a:pPr>
            <a:r>
              <a:rPr lang="en-US">
                <a:solidFill>
                  <a:schemeClr val="dk1"/>
                </a:solidFill>
              </a:rPr>
              <a:t>Projektor és diák (opcionális)</a:t>
            </a:r>
            <a:br>
              <a:rPr lang="en-US">
                <a:solidFill>
                  <a:schemeClr val="dk1"/>
                </a:solidFill>
              </a:rPr>
            </a:br>
            <a:r>
              <a:rPr lang="en-US">
                <a:solidFill>
                  <a:schemeClr val="dk1"/>
                </a:solidFill>
              </a:rPr>
              <a:t>„</a:t>
            </a:r>
            <a:r>
              <a:rPr lang="en-US" u="sng">
                <a:solidFill>
                  <a:schemeClr val="hlink"/>
                </a:solidFill>
                <a:hlinkClick r:id="rId2"/>
              </a:rPr>
              <a:t>5 pontos higiéniai ellenőrzőlista”</a:t>
            </a:r>
            <a:br>
              <a:rPr lang="en-US" u="sng">
                <a:solidFill>
                  <a:schemeClr val="hlink"/>
                </a:solidFill>
                <a:hlinkClick r:id="rId3"/>
              </a:rPr>
            </a:br>
            <a:r>
              <a:rPr lang="en-US" u="sng">
                <a:solidFill>
                  <a:schemeClr val="hlink"/>
                </a:solidFill>
                <a:hlinkClick r:id="rId4"/>
              </a:rPr>
              <a:t>„Gondolkodj, mielőtt megosztod”</a:t>
            </a:r>
            <a:r>
              <a:rPr lang="en-US">
                <a:solidFill>
                  <a:schemeClr val="dk1"/>
                </a:solidFill>
              </a:rPr>
              <a:t> döntési fa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u="sng">
                <a:solidFill>
                  <a:schemeClr val="hlink"/>
                </a:solidFill>
                <a:hlinkClick r:id="rId5"/>
              </a:rPr>
              <a:t>Digitális állampolgársági iránylevek az MI korában munkalap</a:t>
            </a:r>
            <a:br>
              <a:rPr lang="en-US" u="sng">
                <a:solidFill>
                  <a:schemeClr val="hlink"/>
                </a:solidFill>
                <a:hlinkClick r:id="rId6"/>
              </a:rPr>
            </a:br>
            <a:r>
              <a:rPr lang="en-US">
                <a:solidFill>
                  <a:schemeClr val="dk1"/>
                </a:solidFill>
              </a:rPr>
              <a:t>Helyzetkártyák rövid, megkérdőjelezhető posztpéldákkal (közösségi média, WhatsApp, e-mail)</a:t>
            </a:r>
            <a:br>
              <a:rPr lang="en-US">
                <a:solidFill>
                  <a:schemeClr val="dk1"/>
                </a:solidFill>
              </a:rPr>
            </a:br>
            <a:r>
              <a:rPr lang="en-US">
                <a:solidFill>
                  <a:schemeClr val="dk1"/>
                </a:solidFill>
              </a:rPr>
              <a:t>Csomagolópapír és filctollak / Miro, Padlet</a:t>
            </a:r>
            <a:br>
              <a:rPr lang="en-US">
                <a:solidFill>
                  <a:schemeClr val="dk1"/>
                </a:solidFill>
              </a:rPr>
            </a:br>
            <a:r>
              <a:rPr lang="en-US">
                <a:solidFill>
                  <a:schemeClr val="dk1"/>
                </a:solidFill>
              </a:rPr>
              <a:t>Színes matricák csoportos szavazáshoz</a:t>
            </a:r>
            <a:br>
              <a:rPr lang="en-US">
                <a:solidFill>
                  <a:schemeClr val="dk1"/>
                </a:solidFill>
              </a:rPr>
            </a:br>
            <a:r>
              <a:rPr lang="en-US">
                <a:solidFill>
                  <a:schemeClr val="dk1"/>
                </a:solidFill>
              </a:rPr>
              <a:t>A News Literacy Project eszközeinek felfedezése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Az óra menete</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Bemelegítő beszélgetés – 10 perc</a:t>
            </a:r>
            <a:br>
              <a:rPr b="1" lang="en-US">
                <a:solidFill>
                  <a:schemeClr val="dk1"/>
                </a:solidFill>
              </a:rPr>
            </a:br>
            <a:r>
              <a:rPr lang="en-US">
                <a:solidFill>
                  <a:schemeClr val="dk1"/>
                </a:solidFill>
              </a:rPr>
              <a:t>Párban megbeszélik: „Mi volt az utolsó dolog, amit online megosztottál – és ellenőrizted-e?”</a:t>
            </a:r>
            <a:br>
              <a:rPr lang="en-US">
                <a:solidFill>
                  <a:schemeClr val="dk1"/>
                </a:solidFill>
              </a:rPr>
            </a:br>
            <a:r>
              <a:rPr lang="en-US">
                <a:solidFill>
                  <a:schemeClr val="dk1"/>
                </a:solidFill>
              </a:rPr>
              <a:t>A párok megosztják gondolataikat a csoporttal.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Rövid bemenet – 10 perc</a:t>
            </a:r>
            <a:br>
              <a:rPr b="1" lang="en-US">
                <a:solidFill>
                  <a:schemeClr val="dk1"/>
                </a:solidFill>
              </a:rPr>
            </a:br>
            <a:r>
              <a:rPr lang="en-US">
                <a:solidFill>
                  <a:schemeClr val="dk1"/>
                </a:solidFill>
              </a:rPr>
              <a:t>A foglalkozásvezető ismerteti az információs higiénia fogalmát és az ellenőrizetlen tartalmak gyakori típusait (pl. újra keringő régi hírek, érzelmekre ható posztok, tényként kezelt szatíra).</a:t>
            </a:r>
            <a:br>
              <a:rPr lang="en-US">
                <a:solidFill>
                  <a:schemeClr val="dk1"/>
                </a:solidFill>
              </a:rPr>
            </a:br>
            <a:r>
              <a:rPr lang="en-US">
                <a:solidFill>
                  <a:schemeClr val="dk1"/>
                </a:solidFill>
              </a:rPr>
              <a:t>Bemutatja az 5 pontos higiéniai ellenőrzőlistát.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Csoportos elemzés – 15 perc</a:t>
            </a:r>
            <a:br>
              <a:rPr b="1" lang="en-US">
                <a:solidFill>
                  <a:schemeClr val="dk1"/>
                </a:solidFill>
              </a:rPr>
            </a:br>
            <a:r>
              <a:rPr lang="en-US">
                <a:solidFill>
                  <a:schemeClr val="dk1"/>
                </a:solidFill>
              </a:rPr>
              <a:t>Minden csoport 2–3 rövid „információs higiénia” helyzetet kap (megkérdőjelezhető WhatsApp-üzenetek, félrevezető mémek stb.).</a:t>
            </a:r>
            <a:br>
              <a:rPr lang="en-US">
                <a:solidFill>
                  <a:schemeClr val="dk1"/>
                </a:solidFill>
              </a:rPr>
            </a:br>
            <a:r>
              <a:rPr lang="en-US">
                <a:solidFill>
                  <a:schemeClr val="dk1"/>
                </a:solidFill>
              </a:rPr>
              <a:t>Az ellenőrzőlista segítségével értékelik az egyes tartalmakat.</a:t>
            </a:r>
            <a:br>
              <a:rPr lang="en-US">
                <a:solidFill>
                  <a:schemeClr val="dk1"/>
                </a:solidFill>
              </a:rPr>
            </a:br>
            <a:r>
              <a:rPr lang="en-US">
                <a:solidFill>
                  <a:schemeClr val="dk1"/>
                </a:solidFill>
              </a:rPr>
              <a:t>Csomagolópapíron jelölik: megosztható, ellenőrzést igényel, vagy elvetendő.</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Galériaséta – 10 perc</a:t>
            </a:r>
            <a:br>
              <a:rPr b="1" lang="en-US">
                <a:solidFill>
                  <a:schemeClr val="dk1"/>
                </a:solidFill>
              </a:rPr>
            </a:br>
            <a:r>
              <a:rPr lang="en-US">
                <a:solidFill>
                  <a:schemeClr val="dk1"/>
                </a:solidFill>
              </a:rPr>
              <a:t>A csoportok kiállítják döntéseiket.</a:t>
            </a:r>
            <a:br>
              <a:rPr lang="en-US">
                <a:solidFill>
                  <a:schemeClr val="dk1"/>
                </a:solidFill>
              </a:rPr>
            </a:br>
            <a:r>
              <a:rPr lang="en-US">
                <a:solidFill>
                  <a:schemeClr val="dk1"/>
                </a:solidFill>
              </a:rPr>
              <a:t>A tanárok körbejárnak, és színes pontokat helyeznek el a többi csoport poszterein</a:t>
            </a:r>
            <a:br>
              <a:rPr lang="en-US">
                <a:solidFill>
                  <a:schemeClr val="dk1"/>
                </a:solidFill>
              </a:rPr>
            </a:br>
            <a:r>
              <a:rPr lang="en-US">
                <a:solidFill>
                  <a:schemeClr val="dk1"/>
                </a:solidFill>
              </a:rPr>
              <a:t>(zöld = egyetértek, sárga = bizonytalan, piros = nem értek egyet).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Beszélgetés: társas nyomás és megosztás – 10 perc</a:t>
            </a:r>
            <a:br>
              <a:rPr b="1" lang="en-US">
                <a:solidFill>
                  <a:schemeClr val="dk1"/>
                </a:solidFill>
              </a:rPr>
            </a:br>
            <a:r>
              <a:rPr lang="en-US">
                <a:solidFill>
                  <a:schemeClr val="dk1"/>
                </a:solidFill>
              </a:rPr>
              <a:t>Teljes csoportos reflexió arról, mi mozgatja a felelőtlen megosztást (érzelmek, csoportgondolkodás, sürgetés).</a:t>
            </a:r>
            <a:br>
              <a:rPr lang="en-US">
                <a:solidFill>
                  <a:schemeClr val="dk1"/>
                </a:solidFill>
              </a:rPr>
            </a:br>
            <a:r>
              <a:rPr lang="en-US">
                <a:solidFill>
                  <a:schemeClr val="dk1"/>
                </a:solidFill>
              </a:rPr>
              <a:t>Hogyan tudunk lelassítani?</a:t>
            </a:r>
            <a:br>
              <a:rPr lang="en-US">
                <a:solidFill>
                  <a:schemeClr val="dk1"/>
                </a:solidFill>
              </a:rPr>
            </a:br>
            <a:r>
              <a:rPr lang="en-US">
                <a:solidFill>
                  <a:schemeClr val="dk1"/>
                </a:solidFill>
              </a:rPr>
              <a:t>Mit kellene példaként mutatnunk a diákoknak?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Zárás és útravaló – 10 perc</a:t>
            </a:r>
            <a:br>
              <a:rPr b="1" lang="en-US">
                <a:solidFill>
                  <a:schemeClr val="dk1"/>
                </a:solidFill>
              </a:rPr>
            </a:br>
            <a:r>
              <a:rPr lang="en-US">
                <a:solidFill>
                  <a:schemeClr val="dk1"/>
                </a:solidFill>
              </a:rPr>
              <a:t>Minden tanár felír egy személyes „Információs higiénia fogadalmat” egy cetlire: egy szokást, amelyen változtatni szeretne vagy amelyet bevezetne.</a:t>
            </a:r>
            <a:br>
              <a:rPr lang="en-US">
                <a:solidFill>
                  <a:schemeClr val="dk1"/>
                </a:solidFill>
              </a:rPr>
            </a:br>
            <a:r>
              <a:rPr lang="en-US">
                <a:solidFill>
                  <a:schemeClr val="dk1"/>
                </a:solidFill>
              </a:rPr>
              <a:t>Opcionális: „Gondolkodj, mielőtt megosztod” című poszter készítése tanórai használatra.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Beszélgetést indító kérdések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„Mi készteti az embereket arra, hogy ellenőrzés nélkül továbbítsanak vagy újraposztoljanak hamis tartalmakat?”</a:t>
            </a:r>
            <a:br>
              <a:rPr lang="en-US">
                <a:solidFill>
                  <a:schemeClr val="dk1"/>
                </a:solidFill>
              </a:rPr>
            </a:br>
            <a:r>
              <a:rPr lang="en-US">
                <a:solidFill>
                  <a:schemeClr val="dk1"/>
                </a:solidFill>
              </a:rPr>
              <a:t>„Miért nem elég valamit törölni, miután kiderül, hogy hamis?”</a:t>
            </a:r>
            <a:br>
              <a:rPr lang="en-US">
                <a:solidFill>
                  <a:schemeClr val="dk1"/>
                </a:solidFill>
              </a:rPr>
            </a:br>
            <a:r>
              <a:rPr lang="en-US">
                <a:solidFill>
                  <a:schemeClr val="dk1"/>
                </a:solidFill>
              </a:rPr>
              <a:t>„Hogyan tudunk jobb viselkedést modellezni a diákok számára?”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Értékelési rubrika (együttműködésen alapuló reflexió)</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Kritérium</a:t>
            </a:r>
            <a:r>
              <a:rPr lang="en-US">
                <a:solidFill>
                  <a:schemeClr val="dk1"/>
                </a:solidFill>
              </a:rPr>
              <a:t> | </a:t>
            </a:r>
            <a:r>
              <a:rPr b="1" lang="en-US">
                <a:solidFill>
                  <a:schemeClr val="dk1"/>
                </a:solidFill>
              </a:rPr>
              <a:t>1 – Kezdő</a:t>
            </a:r>
            <a:r>
              <a:rPr lang="en-US">
                <a:solidFill>
                  <a:schemeClr val="dk1"/>
                </a:solidFill>
              </a:rPr>
              <a:t> | </a:t>
            </a:r>
            <a:r>
              <a:rPr b="1" lang="en-US">
                <a:solidFill>
                  <a:schemeClr val="dk1"/>
                </a:solidFill>
              </a:rPr>
              <a:t>3 – Fejlődő</a:t>
            </a:r>
            <a:r>
              <a:rPr lang="en-US">
                <a:solidFill>
                  <a:schemeClr val="dk1"/>
                </a:solidFill>
              </a:rPr>
              <a:t> | </a:t>
            </a:r>
            <a:r>
              <a:rPr b="1" lang="en-US">
                <a:solidFill>
                  <a:schemeClr val="dk1"/>
                </a:solidFill>
              </a:rPr>
              <a:t>5 – Magabiztos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Ellenőrzőlista használata</a:t>
            </a:r>
            <a:br>
              <a:rPr b="1" lang="en-US">
                <a:solidFill>
                  <a:schemeClr val="dk1"/>
                </a:solidFill>
              </a:rPr>
            </a:br>
            <a:r>
              <a:rPr lang="en-US">
                <a:solidFill>
                  <a:schemeClr val="dk1"/>
                </a:solidFill>
              </a:rPr>
              <a:t>(1) Kulcselemek kimaradnak vagy az indoklás nem világos</a:t>
            </a:r>
            <a:br>
              <a:rPr lang="en-US">
                <a:solidFill>
                  <a:schemeClr val="dk1"/>
                </a:solidFill>
              </a:rPr>
            </a:br>
            <a:r>
              <a:rPr lang="en-US">
                <a:solidFill>
                  <a:schemeClr val="dk1"/>
                </a:solidFill>
              </a:rPr>
              <a:t>(3) Az ellenőrzőlista részleges alkalmazása némi logikával</a:t>
            </a:r>
            <a:br>
              <a:rPr lang="en-US">
                <a:solidFill>
                  <a:schemeClr val="dk1"/>
                </a:solidFill>
              </a:rPr>
            </a:br>
            <a:r>
              <a:rPr lang="en-US">
                <a:solidFill>
                  <a:schemeClr val="dk1"/>
                </a:solidFill>
              </a:rPr>
              <a:t>(5) A teljes ellenőrzőlista alkalmazása világos indoklással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Csoportos együttműködés</a:t>
            </a:r>
            <a:br>
              <a:rPr b="1" lang="en-US">
                <a:solidFill>
                  <a:schemeClr val="dk1"/>
                </a:solidFill>
              </a:rPr>
            </a:br>
            <a:r>
              <a:rPr lang="en-US">
                <a:solidFill>
                  <a:schemeClr val="dk1"/>
                </a:solidFill>
              </a:rPr>
              <a:t>(1) Egy személy dominál, a többiek passzívak</a:t>
            </a:r>
            <a:br>
              <a:rPr lang="en-US">
                <a:solidFill>
                  <a:schemeClr val="dk1"/>
                </a:solidFill>
              </a:rPr>
            </a:br>
            <a:r>
              <a:rPr lang="en-US">
                <a:solidFill>
                  <a:schemeClr val="dk1"/>
                </a:solidFill>
              </a:rPr>
              <a:t>(3) Mérsékelt részvétel a tagok között</a:t>
            </a:r>
            <a:br>
              <a:rPr lang="en-US">
                <a:solidFill>
                  <a:schemeClr val="dk1"/>
                </a:solidFill>
              </a:rPr>
            </a:br>
            <a:r>
              <a:rPr lang="en-US">
                <a:solidFill>
                  <a:schemeClr val="dk1"/>
                </a:solidFill>
              </a:rPr>
              <a:t>(5) Egyenlő hozzájárulás, támogató csapatmunka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Reflexió mélysége</a:t>
            </a:r>
            <a:br>
              <a:rPr b="1" lang="en-US">
                <a:solidFill>
                  <a:schemeClr val="dk1"/>
                </a:solidFill>
              </a:rPr>
            </a:br>
            <a:r>
              <a:rPr lang="en-US">
                <a:solidFill>
                  <a:schemeClr val="dk1"/>
                </a:solidFill>
              </a:rPr>
              <a:t>(1) Homályos válaszok vagy felelősséghárítás</a:t>
            </a:r>
            <a:br>
              <a:rPr lang="en-US">
                <a:solidFill>
                  <a:schemeClr val="dk1"/>
                </a:solidFill>
              </a:rPr>
            </a:br>
            <a:r>
              <a:rPr lang="en-US">
                <a:solidFill>
                  <a:schemeClr val="dk1"/>
                </a:solidFill>
              </a:rPr>
              <a:t>(3) Néhány szokás és torzítás felismerése</a:t>
            </a:r>
            <a:br>
              <a:rPr lang="en-US">
                <a:solidFill>
                  <a:schemeClr val="dk1"/>
                </a:solidFill>
              </a:rPr>
            </a:br>
            <a:r>
              <a:rPr lang="en-US">
                <a:solidFill>
                  <a:schemeClr val="dk1"/>
                </a:solidFill>
              </a:rPr>
              <a:t>(5) Átgondolt, önreflektív meglátások és konkrét cselekvési pontok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Helyzetek elemzése</a:t>
            </a:r>
            <a:br>
              <a:rPr b="1" lang="en-US">
                <a:solidFill>
                  <a:schemeClr val="dk1"/>
                </a:solidFill>
              </a:rPr>
            </a:br>
            <a:r>
              <a:rPr lang="en-US">
                <a:solidFill>
                  <a:schemeClr val="dk1"/>
                </a:solidFill>
              </a:rPr>
              <a:t>(1) A legtöbb elem hibás besorolása</a:t>
            </a:r>
            <a:br>
              <a:rPr lang="en-US">
                <a:solidFill>
                  <a:schemeClr val="dk1"/>
                </a:solidFill>
              </a:rPr>
            </a:br>
            <a:r>
              <a:rPr lang="en-US">
                <a:solidFill>
                  <a:schemeClr val="dk1"/>
                </a:solidFill>
              </a:rPr>
              <a:t>(3) Részben pontos besorolás</a:t>
            </a:r>
            <a:br>
              <a:rPr lang="en-US">
                <a:solidFill>
                  <a:schemeClr val="dk1"/>
                </a:solidFill>
              </a:rPr>
            </a:br>
            <a:r>
              <a:rPr lang="en-US">
                <a:solidFill>
                  <a:schemeClr val="dk1"/>
                </a:solidFill>
              </a:rPr>
              <a:t>(5) Pontos, árnyalt besorolás és megbeszélés</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0" name="Google Shape;72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Visszhangkamra: túllátni a digitális falainkon</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Szükséges eszközök:</a:t>
            </a:r>
            <a:br>
              <a:rPr b="1" lang="en-US">
                <a:solidFill>
                  <a:schemeClr val="dk1"/>
                </a:solidFill>
              </a:rPr>
            </a:br>
            <a:r>
              <a:rPr lang="en-US">
                <a:solidFill>
                  <a:schemeClr val="dk1"/>
                </a:solidFill>
              </a:rPr>
              <a:t>Nyomtatott „</a:t>
            </a:r>
            <a:r>
              <a:rPr lang="en-US" u="sng">
                <a:solidFill>
                  <a:schemeClr val="hlink"/>
                </a:solidFill>
                <a:hlinkClick r:id="rId2"/>
              </a:rPr>
              <a:t>Visszhangkamra szimulációs kártyák”</a:t>
            </a:r>
            <a:r>
              <a:rPr lang="en-US">
                <a:solidFill>
                  <a:schemeClr val="dk1"/>
                </a:solidFill>
              </a:rPr>
              <a:t> (vélemények, reakciók és források – sokfélék és ismétlődők)</a:t>
            </a:r>
            <a:br>
              <a:rPr lang="en-US">
                <a:solidFill>
                  <a:schemeClr val="dk1"/>
                </a:solidFill>
              </a:rPr>
            </a:br>
            <a:r>
              <a:rPr lang="en-US">
                <a:solidFill>
                  <a:schemeClr val="dk1"/>
                </a:solidFill>
              </a:rPr>
              <a:t>Csomagolópapír vagy digitális együttműködési felület (pl. Jamboard, Miro)</a:t>
            </a:r>
            <a:br>
              <a:rPr lang="en-US">
                <a:solidFill>
                  <a:schemeClr val="dk1"/>
                </a:solidFill>
              </a:rPr>
            </a:br>
            <a:r>
              <a:rPr lang="en-US" u="sng">
                <a:solidFill>
                  <a:schemeClr val="hlink"/>
                </a:solidFill>
                <a:hlinkClick r:id="rId3"/>
              </a:rPr>
              <a:t>„A visszhangkamra jelei”</a:t>
            </a:r>
            <a:br>
              <a:rPr lang="en-US" u="sng">
                <a:solidFill>
                  <a:schemeClr val="hlink"/>
                </a:solidFill>
                <a:hlinkClick r:id="rId4"/>
              </a:rPr>
            </a:br>
            <a:r>
              <a:rPr lang="en-US">
                <a:solidFill>
                  <a:schemeClr val="dk1"/>
                </a:solidFill>
              </a:rPr>
              <a:t>Színes tollak vagy szövegkiemelők</a:t>
            </a:r>
            <a:br>
              <a:rPr lang="en-US">
                <a:solidFill>
                  <a:schemeClr val="dk1"/>
                </a:solidFill>
              </a:rPr>
            </a:br>
            <a:r>
              <a:rPr lang="en-US">
                <a:solidFill>
                  <a:schemeClr val="dk1"/>
                </a:solidFill>
              </a:rPr>
              <a:t>TED Ed videó megtekintése: </a:t>
            </a:r>
            <a:r>
              <a:rPr i="1" lang="en-US">
                <a:solidFill>
                  <a:schemeClr val="dk1"/>
                </a:solidFill>
              </a:rPr>
              <a:t>How social media filters your worldview</a:t>
            </a:r>
            <a:endParaRPr i="1">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Az óra menete</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Bemelegítő helyzet – 10 perc</a:t>
            </a:r>
            <a:br>
              <a:rPr b="1" lang="en-US">
                <a:solidFill>
                  <a:schemeClr val="dk1"/>
                </a:solidFill>
              </a:rPr>
            </a:br>
            <a:r>
              <a:rPr lang="en-US">
                <a:solidFill>
                  <a:schemeClr val="dk1"/>
                </a:solidFill>
              </a:rPr>
              <a:t>Olvassatok fel egy fiktív, de reális diákmegnyilatkozást:</a:t>
            </a:r>
            <a:br>
              <a:rPr lang="en-US">
                <a:solidFill>
                  <a:schemeClr val="dk1"/>
                </a:solidFill>
              </a:rPr>
            </a:br>
            <a:r>
              <a:rPr lang="en-US">
                <a:solidFill>
                  <a:schemeClr val="dk1"/>
                </a:solidFill>
              </a:rPr>
              <a:t>„Mindenki egyetért ezzel, tele van vele a hírfolyamom.”</a:t>
            </a:r>
            <a:br>
              <a:rPr lang="en-US">
                <a:solidFill>
                  <a:schemeClr val="dk1"/>
                </a:solidFill>
              </a:rPr>
            </a:br>
            <a:r>
              <a:rPr lang="en-US">
                <a:solidFill>
                  <a:schemeClr val="dk1"/>
                </a:solidFill>
              </a:rPr>
              <a:t>Kérdés: „Szerintetek miért hiszik ezt?”</a:t>
            </a:r>
            <a:br>
              <a:rPr lang="en-US">
                <a:solidFill>
                  <a:schemeClr val="dk1"/>
                </a:solidFill>
              </a:rPr>
            </a:br>
            <a:r>
              <a:rPr lang="en-US">
                <a:solidFill>
                  <a:schemeClr val="dk1"/>
                </a:solidFill>
              </a:rPr>
              <a:t>Első ötletek közös összegyűjtése.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Visszhangkamra-szimuláció – 20 perc</a:t>
            </a:r>
            <a:br>
              <a:rPr b="1" lang="en-US">
                <a:solidFill>
                  <a:schemeClr val="dk1"/>
                </a:solidFill>
              </a:rPr>
            </a:br>
            <a:r>
              <a:rPr lang="en-US">
                <a:solidFill>
                  <a:schemeClr val="dk1"/>
                </a:solidFill>
              </a:rPr>
              <a:t>4 fős csoportokban a tanárok 6–8 „információs kártyát” húznak, amelyek különböző állításokat tartalmaznak (egyesek megerősítők, mások ellenvéleményt képviselnek).</a:t>
            </a:r>
            <a:br>
              <a:rPr lang="en-US">
                <a:solidFill>
                  <a:schemeClr val="dk1"/>
                </a:solidFill>
              </a:rPr>
            </a:br>
            <a:r>
              <a:rPr lang="en-US">
                <a:solidFill>
                  <a:schemeClr val="dk1"/>
                </a:solidFill>
              </a:rPr>
              <a:t>Szétválogatják, mit „osztanának meg”, mit „hagynának figyelmen kívül”, és mivel „nem értenek egyet”.</a:t>
            </a:r>
            <a:br>
              <a:rPr lang="en-US">
                <a:solidFill>
                  <a:schemeClr val="dk1"/>
                </a:solidFill>
              </a:rPr>
            </a:br>
            <a:r>
              <a:rPr lang="en-US">
                <a:solidFill>
                  <a:schemeClr val="dk1"/>
                </a:solidFill>
              </a:rPr>
              <a:t>Fokozatosan eltávolítják az eltérő véleményeket.</a:t>
            </a:r>
            <a:br>
              <a:rPr lang="en-US">
                <a:solidFill>
                  <a:schemeClr val="dk1"/>
                </a:solidFill>
              </a:rPr>
            </a:br>
            <a:r>
              <a:rPr lang="en-US">
                <a:solidFill>
                  <a:schemeClr val="dk1"/>
                </a:solidFill>
              </a:rPr>
              <a:t>Reflektálnak arra, hogyan formálja ez az észlelésüket.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Csoportgondolkodás feltérképezése – 10 perc</a:t>
            </a:r>
            <a:br>
              <a:rPr b="1" lang="en-US">
                <a:solidFill>
                  <a:schemeClr val="dk1"/>
                </a:solidFill>
              </a:rPr>
            </a:br>
            <a:r>
              <a:rPr lang="en-US">
                <a:solidFill>
                  <a:schemeClr val="dk1"/>
                </a:solidFill>
              </a:rPr>
              <a:t>Csomagolópapíron minden csoport feltérképezi, hogyan befolyásolta a válogatásuk a közös meggyőződéseiket.</a:t>
            </a:r>
            <a:br>
              <a:rPr lang="en-US">
                <a:solidFill>
                  <a:schemeClr val="dk1"/>
                </a:solidFill>
              </a:rPr>
            </a:br>
            <a:r>
              <a:rPr lang="en-US">
                <a:solidFill>
                  <a:schemeClr val="dk1"/>
                </a:solidFill>
              </a:rPr>
              <a:t>Összehasonlítás a csoportok között: volt-e olyan, amely végül szinte csak egy nézőpontot látott?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Stratégiai ötletelés – 15 perc</a:t>
            </a:r>
            <a:br>
              <a:rPr b="1" lang="en-US">
                <a:solidFill>
                  <a:schemeClr val="dk1"/>
                </a:solidFill>
              </a:rPr>
            </a:br>
            <a:r>
              <a:rPr lang="en-US">
                <a:solidFill>
                  <a:schemeClr val="dk1"/>
                </a:solidFill>
              </a:rPr>
              <a:t>Bemutatásra kerül „A visszhangkamra jelei” handout.</a:t>
            </a:r>
            <a:br>
              <a:rPr lang="en-US">
                <a:solidFill>
                  <a:schemeClr val="dk1"/>
                </a:solidFill>
              </a:rPr>
            </a:br>
            <a:r>
              <a:rPr lang="en-US">
                <a:solidFill>
                  <a:schemeClr val="dk1"/>
                </a:solidFill>
              </a:rPr>
              <a:t>A csoportok tanórai stratégiákat gyűjtenek az alábbiakhoz:</a:t>
            </a:r>
            <a:br>
              <a:rPr lang="en-US">
                <a:solidFill>
                  <a:schemeClr val="dk1"/>
                </a:solidFill>
              </a:rPr>
            </a:br>
            <a:r>
              <a:rPr lang="en-US">
                <a:solidFill>
                  <a:schemeClr val="dk1"/>
                </a:solidFill>
              </a:rPr>
              <a:t>• szűk hírfolyamok felismerése</a:t>
            </a:r>
            <a:br>
              <a:rPr lang="en-US">
                <a:solidFill>
                  <a:schemeClr val="dk1"/>
                </a:solidFill>
              </a:rPr>
            </a:br>
            <a:r>
              <a:rPr lang="en-US">
                <a:solidFill>
                  <a:schemeClr val="dk1"/>
                </a:solidFill>
              </a:rPr>
              <a:t>• tiszteletteljes párbeszéd tanítása eltérő nézőpontok között</a:t>
            </a:r>
            <a:br>
              <a:rPr lang="en-US">
                <a:solidFill>
                  <a:schemeClr val="dk1"/>
                </a:solidFill>
              </a:rPr>
            </a:br>
            <a:r>
              <a:rPr lang="en-US">
                <a:solidFill>
                  <a:schemeClr val="dk1"/>
                </a:solidFill>
              </a:rPr>
              <a:t>• algoritmikus elszigetelődés megelőzése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Zárás és feldolgozás – 5 perc</a:t>
            </a:r>
            <a:br>
              <a:rPr b="1" lang="en-US">
                <a:solidFill>
                  <a:schemeClr val="dk1"/>
                </a:solidFill>
              </a:rPr>
            </a:br>
            <a:r>
              <a:rPr lang="en-US">
                <a:solidFill>
                  <a:schemeClr val="dk1"/>
                </a:solidFill>
              </a:rPr>
              <a:t>Körben haladva minden csoport megoszt egy tanulságot és egy olyan ötletet, amelyet kipróbálnának az osztályukban.</a:t>
            </a:r>
            <a:br>
              <a:rPr lang="en-US">
                <a:solidFill>
                  <a:schemeClr val="dk1"/>
                </a:solidFill>
              </a:rPr>
            </a:br>
            <a:r>
              <a:rPr lang="en-US">
                <a:solidFill>
                  <a:schemeClr val="dk1"/>
                </a:solidFill>
              </a:rPr>
              <a:t>Bátorítsátok a digitális nyitottságról való reflexiót.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Beszélgetést indító kérdések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„Milyen típusú tartalmak szűrődtek ki a csoportotokban?”</a:t>
            </a:r>
            <a:br>
              <a:rPr lang="en-US">
                <a:solidFill>
                  <a:schemeClr val="dk1"/>
                </a:solidFill>
              </a:rPr>
            </a:br>
            <a:r>
              <a:rPr lang="en-US">
                <a:solidFill>
                  <a:schemeClr val="dk1"/>
                </a:solidFill>
              </a:rPr>
              <a:t>„Hogyan erősíthetik fel ezeket a buborékokat az algoritmusok?”</a:t>
            </a:r>
            <a:br>
              <a:rPr lang="en-US">
                <a:solidFill>
                  <a:schemeClr val="dk1"/>
                </a:solidFill>
              </a:rPr>
            </a:br>
            <a:r>
              <a:rPr lang="en-US">
                <a:solidFill>
                  <a:schemeClr val="dk1"/>
                </a:solidFill>
              </a:rPr>
              <a:t>„Hogyan tudjuk a ‘nézőpontok szélesítését’ modellezni a diákok számára?”</a:t>
            </a:r>
            <a:br>
              <a:rPr lang="en-US">
                <a:solidFill>
                  <a:schemeClr val="dk1"/>
                </a:solidFill>
              </a:rPr>
            </a:br>
            <a:r>
              <a:rPr lang="en-US">
                <a:solidFill>
                  <a:schemeClr val="dk1"/>
                </a:solidFill>
              </a:rPr>
              <a:t>„Milyen valós világbeli következményei lehetnek a visszhangkamráknak?”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Értékelési rubrika</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Kritérium</a:t>
            </a:r>
            <a:r>
              <a:rPr lang="en-US">
                <a:solidFill>
                  <a:schemeClr val="dk1"/>
                </a:solidFill>
              </a:rPr>
              <a:t> | </a:t>
            </a:r>
            <a:r>
              <a:rPr b="1" lang="en-US">
                <a:solidFill>
                  <a:schemeClr val="dk1"/>
                </a:solidFill>
              </a:rPr>
              <a:t>1 – Kezdő</a:t>
            </a:r>
            <a:r>
              <a:rPr lang="en-US">
                <a:solidFill>
                  <a:schemeClr val="dk1"/>
                </a:solidFill>
              </a:rPr>
              <a:t> | </a:t>
            </a:r>
            <a:r>
              <a:rPr b="1" lang="en-US">
                <a:solidFill>
                  <a:schemeClr val="dk1"/>
                </a:solidFill>
              </a:rPr>
              <a:t>3 – Fejlődő</a:t>
            </a:r>
            <a:r>
              <a:rPr lang="en-US">
                <a:solidFill>
                  <a:schemeClr val="dk1"/>
                </a:solidFill>
              </a:rPr>
              <a:t> | </a:t>
            </a:r>
            <a:r>
              <a:rPr b="1" lang="en-US">
                <a:solidFill>
                  <a:schemeClr val="dk1"/>
                </a:solidFill>
              </a:rPr>
              <a:t>5 – Magabiztos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visszhangkamrák megértése</a:t>
            </a:r>
            <a:br>
              <a:rPr b="1" lang="en-US">
                <a:solidFill>
                  <a:schemeClr val="dk1"/>
                </a:solidFill>
              </a:rPr>
            </a:br>
            <a:r>
              <a:rPr lang="en-US">
                <a:solidFill>
                  <a:schemeClr val="dk1"/>
                </a:solidFill>
              </a:rPr>
              <a:t>(1) Korlátozott felismerés</a:t>
            </a:r>
            <a:br>
              <a:rPr lang="en-US">
                <a:solidFill>
                  <a:schemeClr val="dk1"/>
                </a:solidFill>
              </a:rPr>
            </a:br>
            <a:r>
              <a:rPr lang="en-US">
                <a:solidFill>
                  <a:schemeClr val="dk1"/>
                </a:solidFill>
              </a:rPr>
              <a:t>(3) Meghatározza és 1–2 példát hoz</a:t>
            </a:r>
            <a:br>
              <a:rPr lang="en-US">
                <a:solidFill>
                  <a:schemeClr val="dk1"/>
                </a:solidFill>
              </a:rPr>
            </a:br>
            <a:r>
              <a:rPr lang="en-US">
                <a:solidFill>
                  <a:schemeClr val="dk1"/>
                </a:solidFill>
              </a:rPr>
              <a:t>(5) Világos megértés, tanórai következményekkel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Együttműködés a szimulációban</a:t>
            </a:r>
            <a:br>
              <a:rPr b="1" lang="en-US">
                <a:solidFill>
                  <a:schemeClr val="dk1"/>
                </a:solidFill>
              </a:rPr>
            </a:br>
            <a:r>
              <a:rPr lang="en-US">
                <a:solidFill>
                  <a:schemeClr val="dk1"/>
                </a:solidFill>
              </a:rPr>
              <a:t>(1) Passzív vagy nem bevonódó</a:t>
            </a:r>
            <a:br>
              <a:rPr lang="en-US">
                <a:solidFill>
                  <a:schemeClr val="dk1"/>
                </a:solidFill>
              </a:rPr>
            </a:br>
            <a:r>
              <a:rPr lang="en-US">
                <a:solidFill>
                  <a:schemeClr val="dk1"/>
                </a:solidFill>
              </a:rPr>
              <a:t>(3) Részben hozzájárul</a:t>
            </a:r>
            <a:br>
              <a:rPr lang="en-US">
                <a:solidFill>
                  <a:schemeClr val="dk1"/>
                </a:solidFill>
              </a:rPr>
            </a:br>
            <a:r>
              <a:rPr lang="en-US">
                <a:solidFill>
                  <a:schemeClr val="dk1"/>
                </a:solidFill>
              </a:rPr>
              <a:t>(5) Teljesen bevonódik, aktív szerepvállalással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Stratégiaalkotás</a:t>
            </a:r>
            <a:br>
              <a:rPr b="1" lang="en-US">
                <a:solidFill>
                  <a:schemeClr val="dk1"/>
                </a:solidFill>
              </a:rPr>
            </a:br>
            <a:r>
              <a:rPr lang="en-US">
                <a:solidFill>
                  <a:schemeClr val="dk1"/>
                </a:solidFill>
              </a:rPr>
              <a:t>(1) Általános javaslatok</a:t>
            </a:r>
            <a:br>
              <a:rPr lang="en-US">
                <a:solidFill>
                  <a:schemeClr val="dk1"/>
                </a:solidFill>
              </a:rPr>
            </a:br>
            <a:r>
              <a:rPr lang="en-US">
                <a:solidFill>
                  <a:schemeClr val="dk1"/>
                </a:solidFill>
              </a:rPr>
              <a:t>(3) Néhány célzott ötlet</a:t>
            </a:r>
            <a:br>
              <a:rPr lang="en-US">
                <a:solidFill>
                  <a:schemeClr val="dk1"/>
                </a:solidFill>
              </a:rPr>
            </a:br>
            <a:r>
              <a:rPr lang="en-US">
                <a:solidFill>
                  <a:schemeClr val="dk1"/>
                </a:solidFill>
              </a:rPr>
              <a:t>(5) Gyakorlati, életkornak megfelelő tanórai alkalmazások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Reflexió minősége</a:t>
            </a:r>
            <a:br>
              <a:rPr b="1" lang="en-US">
                <a:solidFill>
                  <a:schemeClr val="dk1"/>
                </a:solidFill>
              </a:rPr>
            </a:br>
            <a:r>
              <a:rPr lang="en-US">
                <a:solidFill>
                  <a:schemeClr val="dk1"/>
                </a:solidFill>
              </a:rPr>
              <a:t>(1) Homályos vagy témán kívüli</a:t>
            </a:r>
            <a:br>
              <a:rPr lang="en-US">
                <a:solidFill>
                  <a:schemeClr val="dk1"/>
                </a:solidFill>
              </a:rPr>
            </a:br>
            <a:r>
              <a:rPr lang="en-US">
                <a:solidFill>
                  <a:schemeClr val="dk1"/>
                </a:solidFill>
              </a:rPr>
              <a:t>(3) Egy kulcsfontosságú felismerést azonosít</a:t>
            </a:r>
            <a:br>
              <a:rPr lang="en-US">
                <a:solidFill>
                  <a:schemeClr val="dk1"/>
                </a:solidFill>
              </a:rPr>
            </a:br>
            <a:r>
              <a:rPr lang="en-US">
                <a:solidFill>
                  <a:schemeClr val="dk1"/>
                </a:solidFill>
              </a:rPr>
              <a:t>(5) Átgondolt kapcsolat az aktivitás és a tanítási gyakorlat között</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7" name="Google Shape;737;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Digitális lábnyomod megértése és kezelése</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Időtartam:</a:t>
            </a:r>
            <a:r>
              <a:rPr lang="en-US">
                <a:solidFill>
                  <a:schemeClr val="dk1"/>
                </a:solidFill>
              </a:rPr>
              <a:t> 60 perc</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Szükséges eszközök és anyagok:</a:t>
            </a:r>
            <a:br>
              <a:rPr b="1" lang="en-US">
                <a:solidFill>
                  <a:schemeClr val="dk1"/>
                </a:solidFill>
              </a:rPr>
            </a:br>
            <a:r>
              <a:rPr lang="en-US">
                <a:solidFill>
                  <a:schemeClr val="dk1"/>
                </a:solidFill>
              </a:rPr>
              <a:t>Projektor vagy képernyő internet-hozzáféréssel</a:t>
            </a:r>
            <a:br>
              <a:rPr lang="en-US">
                <a:solidFill>
                  <a:schemeClr val="dk1"/>
                </a:solidFill>
              </a:rPr>
            </a:br>
            <a:r>
              <a:rPr lang="en-US">
                <a:solidFill>
                  <a:schemeClr val="dk1"/>
                </a:solidFill>
              </a:rPr>
              <a:t>Hozzáférés online digitális lábnyom-elemző eszközökhöz (pl. Trace My Shadow, Google Activity)</a:t>
            </a:r>
            <a:br>
              <a:rPr lang="en-US">
                <a:solidFill>
                  <a:schemeClr val="dk1"/>
                </a:solidFill>
              </a:rPr>
            </a:br>
            <a:r>
              <a:rPr lang="en-US">
                <a:solidFill>
                  <a:schemeClr val="dk1"/>
                </a:solidFill>
              </a:rPr>
              <a:t>Csomagolópapír / öntapadós jegyzetek / filctollak / Padlet, Miro</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US">
                <a:solidFill>
                  <a:schemeClr val="dk1"/>
                </a:solidFill>
              </a:rPr>
              <a:t>segédanyag: </a:t>
            </a:r>
            <a:r>
              <a:rPr lang="en-US" u="sng">
                <a:solidFill>
                  <a:schemeClr val="hlink"/>
                </a:solidFill>
                <a:hlinkClick r:id="rId2"/>
              </a:rPr>
              <a:t>Digitális lábnyom térképezése</a:t>
            </a:r>
            <a:r>
              <a:rPr lang="en-US">
                <a:solidFill>
                  <a:schemeClr val="dk1"/>
                </a:solidFill>
              </a:rPr>
              <a:t> sablon</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US">
                <a:solidFill>
                  <a:schemeClr val="dk1"/>
                </a:solidFill>
              </a:rPr>
              <a:t>segédanyag: „</a:t>
            </a:r>
            <a:r>
              <a:rPr lang="en-US" u="sng">
                <a:solidFill>
                  <a:schemeClr val="hlink"/>
                </a:solidFill>
                <a:hlinkClick r:id="rId3"/>
              </a:rPr>
              <a:t>Digitális lábnyom-ellenőrzése</a:t>
            </a:r>
            <a:r>
              <a:rPr lang="en-US">
                <a:solidFill>
                  <a:schemeClr val="dk1"/>
                </a:solidFill>
              </a:rPr>
              <a:t>” – tanulói feladatlap</a:t>
            </a:r>
            <a:br>
              <a:rPr lang="en-US">
                <a:solidFill>
                  <a:schemeClr val="dk1"/>
                </a:solidFill>
              </a:rPr>
            </a:br>
            <a:r>
              <a:rPr lang="en-US">
                <a:solidFill>
                  <a:schemeClr val="dk1"/>
                </a:solidFill>
              </a:rPr>
              <a:t>Interaktív eszköz (10 perc): Látogatás a</a:t>
            </a:r>
            <a:r>
              <a:rPr lang="en-US">
                <a:solidFill>
                  <a:schemeClr val="dk1"/>
                </a:solidFill>
                <a:uFill>
                  <a:noFill/>
                </a:uFill>
                <a:hlinkClick r:id="rId4">
                  <a:extLst>
                    <a:ext uri="{A12FA001-AC4F-418D-AE19-62706E023703}">
                      <ahyp:hlinkClr val="tx"/>
                    </a:ext>
                  </a:extLst>
                </a:hlinkClick>
              </a:rPr>
              <a:t> </a:t>
            </a:r>
            <a:r>
              <a:rPr lang="en-US" u="sng">
                <a:solidFill>
                  <a:schemeClr val="hlink"/>
                </a:solidFill>
                <a:hlinkClick r:id="rId5"/>
              </a:rPr>
              <a:t>https://www.digitalfootprintcheck.com</a:t>
            </a:r>
            <a:r>
              <a:rPr lang="en-US">
                <a:solidFill>
                  <a:schemeClr val="dk1"/>
                </a:solidFill>
              </a:rPr>
              <a:t> oldalon (bemutató oldal)</a:t>
            </a:r>
            <a:br>
              <a:rPr lang="en-US">
                <a:solidFill>
                  <a:schemeClr val="dk1"/>
                </a:solidFill>
              </a:rPr>
            </a:br>
            <a:r>
              <a:rPr lang="en-US">
                <a:solidFill>
                  <a:schemeClr val="dk1"/>
                </a:solidFill>
              </a:rPr>
              <a:t>Csoportos szimuláció (10 perc): Hozzatok létre egy fiktív szereplőt, és egy hétre térképezzétek fel a digitális nyomait</a:t>
            </a:r>
            <a:br>
              <a:rPr lang="en-US">
                <a:solidFill>
                  <a:schemeClr val="dk1"/>
                </a:solidFill>
              </a:rPr>
            </a:br>
            <a:r>
              <a:rPr lang="en-US">
                <a:solidFill>
                  <a:schemeClr val="dk1"/>
                </a:solidFill>
              </a:rPr>
              <a:t>Beszélgetés (5 perc): Hogyan védhetik a diákok az identitásukat?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A tevékenységek menete:</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Bevezetés – 10 perc</a:t>
            </a:r>
            <a:br>
              <a:rPr b="1" lang="en-US">
                <a:solidFill>
                  <a:schemeClr val="dk1"/>
                </a:solidFill>
              </a:rPr>
            </a:br>
            <a:r>
              <a:rPr lang="en-US">
                <a:solidFill>
                  <a:schemeClr val="dk1"/>
                </a:solidFill>
              </a:rPr>
              <a:t>Bemelegítés: „Mi volt az utolsó digitális nyom, amit hagytál?”</a:t>
            </a:r>
            <a:br>
              <a:rPr lang="en-US">
                <a:solidFill>
                  <a:schemeClr val="dk1"/>
                </a:solidFill>
              </a:rPr>
            </a:br>
            <a:r>
              <a:rPr lang="en-US">
                <a:solidFill>
                  <a:schemeClr val="dk1"/>
                </a:solidFill>
              </a:rPr>
              <a:t>Beszélgetés: Mi az a digitális lábnyom? Látható vs. láthatatlan adatnyomok.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Személyes térképezés – 10 perc</a:t>
            </a:r>
            <a:br>
              <a:rPr b="1" lang="en-US">
                <a:solidFill>
                  <a:schemeClr val="dk1"/>
                </a:solidFill>
              </a:rPr>
            </a:br>
            <a:r>
              <a:rPr lang="en-US">
                <a:solidFill>
                  <a:schemeClr val="dk1"/>
                </a:solidFill>
              </a:rPr>
              <a:t>Párokban a tanárok felsorolják az összes platformot/szolgáltatást, amelyet használnak.</a:t>
            </a:r>
            <a:br>
              <a:rPr lang="en-US">
                <a:solidFill>
                  <a:schemeClr val="dk1"/>
                </a:solidFill>
              </a:rPr>
            </a:br>
            <a:r>
              <a:rPr lang="en-US">
                <a:solidFill>
                  <a:schemeClr val="dk1"/>
                </a:solidFill>
              </a:rPr>
              <a:t>A Digitális lábnyom térképező sablon segítségével felírják, szerintük milyen adatokat gyűjt az egyes szolgáltatás.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Eszközbemutató – 10 perc</a:t>
            </a:r>
            <a:br>
              <a:rPr b="1" lang="en-US">
                <a:solidFill>
                  <a:schemeClr val="dk1"/>
                </a:solidFill>
              </a:rPr>
            </a:br>
            <a:r>
              <a:rPr lang="en-US">
                <a:solidFill>
                  <a:schemeClr val="dk1"/>
                </a:solidFill>
              </a:rPr>
              <a:t>Kiscsoportok kipróbálják a Trace My Shadow eszközt vagy megnézik a Google Activity adataikat.</a:t>
            </a:r>
            <a:br>
              <a:rPr lang="en-US">
                <a:solidFill>
                  <a:schemeClr val="dk1"/>
                </a:solidFill>
              </a:rPr>
            </a:br>
            <a:r>
              <a:rPr lang="en-US">
                <a:solidFill>
                  <a:schemeClr val="dk1"/>
                </a:solidFill>
              </a:rPr>
              <a:t>A meglepő vagy új felismeréseket hozzáadják a térképükhöz.</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Adatlánc-szimuláció – 10 perc</a:t>
            </a:r>
            <a:br>
              <a:rPr b="1" lang="en-US">
                <a:solidFill>
                  <a:schemeClr val="dk1"/>
                </a:solidFill>
              </a:rPr>
            </a:br>
            <a:r>
              <a:rPr lang="en-US">
                <a:solidFill>
                  <a:schemeClr val="dk1"/>
                </a:solidFill>
              </a:rPr>
              <a:t>Minden csoport kap egy forgatókönyvet (pl. helymegosztás, regisztráció egy kvízalkalmazásba).</a:t>
            </a:r>
            <a:br>
              <a:rPr lang="en-US">
                <a:solidFill>
                  <a:schemeClr val="dk1"/>
                </a:solidFill>
              </a:rPr>
            </a:br>
            <a:r>
              <a:rPr lang="en-US">
                <a:solidFill>
                  <a:schemeClr val="dk1"/>
                </a:solidFill>
              </a:rPr>
              <a:t>Nyomon követik, hogyan haladhatnak az adatok különböző platformok és cégek között.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5. Stratégiai ötletelés – 10 perc</a:t>
            </a:r>
            <a:br>
              <a:rPr b="1" lang="en-US">
                <a:solidFill>
                  <a:schemeClr val="dk1"/>
                </a:solidFill>
              </a:rPr>
            </a:br>
            <a:r>
              <a:rPr lang="en-US">
                <a:solidFill>
                  <a:schemeClr val="dk1"/>
                </a:solidFill>
              </a:rPr>
              <a:t>Megbeszélés: milyen stratégiákat lehet tanítani a diákoknak – adatvédelmi beállítások, túlzott megosztás korlátozása, digitális önreflexió.</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6. Zárás és elköteleződés – 10 perc</a:t>
            </a:r>
            <a:br>
              <a:rPr b="1" lang="en-US">
                <a:solidFill>
                  <a:schemeClr val="dk1"/>
                </a:solidFill>
              </a:rPr>
            </a:br>
            <a:r>
              <a:rPr lang="en-US">
                <a:solidFill>
                  <a:schemeClr val="dk1"/>
                </a:solidFill>
              </a:rPr>
              <a:t>Minden tanár megoszt egy digitális szokást, amelyen változtatni fog, vagy amelyet modellálni fog az órán.</a:t>
            </a:r>
            <a:br>
              <a:rPr lang="en-US">
                <a:solidFill>
                  <a:schemeClr val="dk1"/>
                </a:solidFill>
              </a:rPr>
            </a:br>
            <a:r>
              <a:rPr lang="en-US">
                <a:solidFill>
                  <a:schemeClr val="dk1"/>
                </a:solidFill>
              </a:rPr>
              <a:t>A „Lábnyom-ellenőrzés” feladatlap kiosztása, amely a diákok számára átalakítható.</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Beszélgetést indító kérdések:</a:t>
            </a:r>
            <a:br>
              <a:rPr b="1" lang="en-US">
                <a:solidFill>
                  <a:schemeClr val="dk1"/>
                </a:solidFill>
              </a:rPr>
            </a:br>
            <a:r>
              <a:rPr lang="en-US">
                <a:solidFill>
                  <a:schemeClr val="dk1"/>
                </a:solidFill>
              </a:rPr>
              <a:t>„Mennyi kontrollunk van valójában a digitális lábnyomunk felett?”</a:t>
            </a:r>
            <a:br>
              <a:rPr lang="en-US">
                <a:solidFill>
                  <a:schemeClr val="dk1"/>
                </a:solidFill>
              </a:rPr>
            </a:br>
            <a:r>
              <a:rPr lang="en-US">
                <a:solidFill>
                  <a:schemeClr val="dk1"/>
                </a:solidFill>
              </a:rPr>
              <a:t>„Mely adatnyomok szándékosak, és melyek passzívak?”</a:t>
            </a:r>
            <a:br>
              <a:rPr lang="en-US">
                <a:solidFill>
                  <a:schemeClr val="dk1"/>
                </a:solidFill>
              </a:rPr>
            </a:br>
            <a:r>
              <a:rPr lang="en-US">
                <a:solidFill>
                  <a:schemeClr val="dk1"/>
                </a:solidFill>
              </a:rPr>
              <a:t>„Hogyan magyaráznád el ezt egy 10 évesnek? Egy tinédzsernek?”</a:t>
            </a:r>
            <a:br>
              <a:rPr lang="en-US">
                <a:solidFill>
                  <a:schemeClr val="dk1"/>
                </a:solidFill>
              </a:rPr>
            </a:br>
            <a:r>
              <a:rPr lang="en-US">
                <a:solidFill>
                  <a:schemeClr val="dk1"/>
                </a:solidFill>
              </a:rPr>
              <a:t>„Meg kell-e valaha ‘ijeszteni’ a diákokat a digitális lábnyomukkal kapcsolatban – vagy inkább fel kell őket hatalmazni?”</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Értékelési rubrika:</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Kritérium</a:t>
            </a:r>
            <a:r>
              <a:rPr lang="en-US">
                <a:solidFill>
                  <a:schemeClr val="dk1"/>
                </a:solidFill>
              </a:rPr>
              <a:t> | </a:t>
            </a:r>
            <a:r>
              <a:rPr b="1" lang="en-US">
                <a:solidFill>
                  <a:schemeClr val="dk1"/>
                </a:solidFill>
              </a:rPr>
              <a:t>1 – Kezdő</a:t>
            </a:r>
            <a:r>
              <a:rPr lang="en-US">
                <a:solidFill>
                  <a:schemeClr val="dk1"/>
                </a:solidFill>
              </a:rPr>
              <a:t> | </a:t>
            </a:r>
            <a:r>
              <a:rPr b="1" lang="en-US">
                <a:solidFill>
                  <a:schemeClr val="dk1"/>
                </a:solidFill>
              </a:rPr>
              <a:t>3 – Fejlődő</a:t>
            </a:r>
            <a:r>
              <a:rPr lang="en-US">
                <a:solidFill>
                  <a:schemeClr val="dk1"/>
                </a:solidFill>
              </a:rPr>
              <a:t> | </a:t>
            </a:r>
            <a:r>
              <a:rPr b="1" lang="en-US">
                <a:solidFill>
                  <a:schemeClr val="dk1"/>
                </a:solidFill>
              </a:rPr>
              <a:t>5 – Magabiztos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Lábnyom-tudatosság</a:t>
            </a:r>
            <a:br>
              <a:rPr b="1" lang="en-US">
                <a:solidFill>
                  <a:schemeClr val="dk1"/>
                </a:solidFill>
              </a:rPr>
            </a:br>
            <a:r>
              <a:rPr lang="en-US">
                <a:solidFill>
                  <a:schemeClr val="dk1"/>
                </a:solidFill>
              </a:rPr>
              <a:t>(1) Kevés vagy homályos adatpontot sorol fel</a:t>
            </a:r>
            <a:br>
              <a:rPr lang="en-US">
                <a:solidFill>
                  <a:schemeClr val="dk1"/>
                </a:solidFill>
              </a:rPr>
            </a:br>
            <a:r>
              <a:rPr lang="en-US">
                <a:solidFill>
                  <a:schemeClr val="dk1"/>
                </a:solidFill>
              </a:rPr>
              <a:t>(3) Több, platformspecifikus adatpontot azonosít</a:t>
            </a:r>
            <a:br>
              <a:rPr lang="en-US">
                <a:solidFill>
                  <a:schemeClr val="dk1"/>
                </a:solidFill>
              </a:rPr>
            </a:br>
            <a:r>
              <a:rPr lang="en-US">
                <a:solidFill>
                  <a:schemeClr val="dk1"/>
                </a:solidFill>
              </a:rPr>
              <a:t>(5) Átfogó és reflektív térképezés, felismerésekkel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Eszközhasználat</a:t>
            </a:r>
            <a:br>
              <a:rPr b="1" lang="en-US">
                <a:solidFill>
                  <a:schemeClr val="dk1"/>
                </a:solidFill>
              </a:rPr>
            </a:br>
            <a:r>
              <a:rPr lang="en-US">
                <a:solidFill>
                  <a:schemeClr val="dk1"/>
                </a:solidFill>
              </a:rPr>
              <a:t>(1) Minimális részvétel az eszközök használatában</a:t>
            </a:r>
            <a:br>
              <a:rPr lang="en-US">
                <a:solidFill>
                  <a:schemeClr val="dk1"/>
                </a:solidFill>
              </a:rPr>
            </a:br>
            <a:r>
              <a:rPr lang="en-US">
                <a:solidFill>
                  <a:schemeClr val="dk1"/>
                </a:solidFill>
              </a:rPr>
              <a:t>(3) Használja az eszközöket, feljegyzi a kulcsadatokat</a:t>
            </a:r>
            <a:br>
              <a:rPr lang="en-US">
                <a:solidFill>
                  <a:schemeClr val="dk1"/>
                </a:solidFill>
              </a:rPr>
            </a:br>
            <a:r>
              <a:rPr lang="en-US">
                <a:solidFill>
                  <a:schemeClr val="dk1"/>
                </a:solidFill>
              </a:rPr>
              <a:t>(5) Mélyreható feltárás, eszközök összehasonlítása, meglepő eredmények megosztása</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Forgatókönyv-alkalmazás</a:t>
            </a:r>
            <a:br>
              <a:rPr b="1" lang="en-US">
                <a:solidFill>
                  <a:schemeClr val="dk1"/>
                </a:solidFill>
              </a:rPr>
            </a:br>
            <a:r>
              <a:rPr lang="en-US">
                <a:solidFill>
                  <a:schemeClr val="dk1"/>
                </a:solidFill>
              </a:rPr>
              <a:t>(1) Kihagy lépéseket az adat útjának feltérképezésében</a:t>
            </a:r>
            <a:br>
              <a:rPr lang="en-US">
                <a:solidFill>
                  <a:schemeClr val="dk1"/>
                </a:solidFill>
              </a:rPr>
            </a:br>
            <a:r>
              <a:rPr lang="en-US">
                <a:solidFill>
                  <a:schemeClr val="dk1"/>
                </a:solidFill>
              </a:rPr>
              <a:t>(3) Azonosítja az alapvető adatáramlást</a:t>
            </a:r>
            <a:br>
              <a:rPr lang="en-US">
                <a:solidFill>
                  <a:schemeClr val="dk1"/>
                </a:solidFill>
              </a:rPr>
            </a:br>
            <a:r>
              <a:rPr lang="en-US">
                <a:solidFill>
                  <a:schemeClr val="dk1"/>
                </a:solidFill>
              </a:rPr>
              <a:t>(5) Világosan feltérképezi az összetett adatlánc-következményeket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Együttműködés</a:t>
            </a:r>
            <a:br>
              <a:rPr b="1" lang="en-US">
                <a:solidFill>
                  <a:schemeClr val="dk1"/>
                </a:solidFill>
              </a:rPr>
            </a:br>
            <a:r>
              <a:rPr lang="en-US">
                <a:solidFill>
                  <a:schemeClr val="dk1"/>
                </a:solidFill>
              </a:rPr>
              <a:t>(1) Korlátozott hozzájárulás vagy részvétel</a:t>
            </a:r>
            <a:br>
              <a:rPr lang="en-US">
                <a:solidFill>
                  <a:schemeClr val="dk1"/>
                </a:solidFill>
              </a:rPr>
            </a:br>
            <a:r>
              <a:rPr lang="en-US">
                <a:solidFill>
                  <a:schemeClr val="dk1"/>
                </a:solidFill>
              </a:rPr>
              <a:t>(3) Ötletekkel járul hozzá, részt vesz a megbeszélésben</a:t>
            </a:r>
            <a:br>
              <a:rPr lang="en-US">
                <a:solidFill>
                  <a:schemeClr val="dk1"/>
                </a:solidFill>
              </a:rPr>
            </a:br>
            <a:r>
              <a:rPr lang="en-US">
                <a:solidFill>
                  <a:schemeClr val="dk1"/>
                </a:solidFill>
              </a:rPr>
              <a:t>(5) Facilitálja a beszélgetést, segíti mások reflexióját</a:t>
            </a:r>
            <a:endParaRPr>
              <a:solidFill>
                <a:schemeClr val="dk1"/>
              </a:solidFill>
            </a:endParaRPr>
          </a:p>
          <a:p>
            <a:pPr indent="0" lvl="0" marL="158750" rtl="0" algn="l">
              <a:lnSpc>
                <a:spcPct val="100000"/>
              </a:lnSpc>
              <a:spcBef>
                <a:spcPts val="1200"/>
              </a:spcBef>
              <a:spcAft>
                <a:spcPts val="0"/>
              </a:spcAft>
              <a:buSzPts val="1100"/>
              <a:buNone/>
            </a:pPr>
            <a:r>
              <a:t/>
            </a:r>
            <a:endParaRPr b="1"/>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4" name="Google Shape;754;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A dezinformáció hálója</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Időtartam:</a:t>
            </a:r>
            <a:r>
              <a:rPr lang="en-US" sz="1000">
                <a:solidFill>
                  <a:schemeClr val="dk1"/>
                </a:solidFill>
              </a:rPr>
              <a:t> 30–40 perc</a:t>
            </a:r>
            <a:br>
              <a:rPr lang="en-US" sz="1000">
                <a:solidFill>
                  <a:schemeClr val="dk1"/>
                </a:solidFill>
              </a:rPr>
            </a:br>
            <a:r>
              <a:rPr lang="en-US" sz="1000">
                <a:solidFill>
                  <a:schemeClr val="dk1"/>
                </a:solidFill>
              </a:rPr>
              <a:t> </a:t>
            </a:r>
            <a:r>
              <a:rPr b="1" lang="en-US" sz="1000">
                <a:solidFill>
                  <a:schemeClr val="dk1"/>
                </a:solidFill>
              </a:rPr>
              <a:t>Szükséges eszközök:</a:t>
            </a:r>
            <a:br>
              <a:rPr b="1" lang="en-US" sz="1000">
                <a:solidFill>
                  <a:schemeClr val="dk1"/>
                </a:solidFill>
              </a:rPr>
            </a:br>
            <a:r>
              <a:rPr lang="en-US" sz="1000">
                <a:solidFill>
                  <a:schemeClr val="dk1"/>
                </a:solidFill>
              </a:rPr>
              <a:t> Indexkártyák vagy papírfecnik</a:t>
            </a:r>
            <a:br>
              <a:rPr lang="en-US" sz="1000">
                <a:solidFill>
                  <a:schemeClr val="dk1"/>
                </a:solidFill>
              </a:rPr>
            </a:br>
            <a:r>
              <a:rPr lang="en-US" sz="1000">
                <a:solidFill>
                  <a:schemeClr val="dk1"/>
                </a:solidFill>
              </a:rPr>
              <a:t> Filctollak vagy tollak</a:t>
            </a:r>
            <a:br>
              <a:rPr lang="en-US" sz="1000">
                <a:solidFill>
                  <a:schemeClr val="dk1"/>
                </a:solidFill>
              </a:rPr>
            </a:br>
            <a:r>
              <a:rPr lang="en-US" sz="1000">
                <a:solidFill>
                  <a:schemeClr val="dk1"/>
                </a:solidFill>
              </a:rPr>
              <a:t> Fonál (a háló szimulációjához)</a:t>
            </a:r>
            <a:br>
              <a:rPr lang="en-US" sz="1000">
                <a:solidFill>
                  <a:schemeClr val="dk1"/>
                </a:solidFill>
              </a:rPr>
            </a:br>
            <a:r>
              <a:rPr lang="en-US" sz="1000">
                <a:solidFill>
                  <a:schemeClr val="dk1"/>
                </a:solidFill>
              </a:rPr>
              <a:t> Flipchart vagy tábla</a:t>
            </a:r>
            <a:endParaRPr sz="10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000">
                <a:solidFill>
                  <a:schemeClr val="dk1"/>
                </a:solidFill>
              </a:rPr>
              <a:t>Lépésről lépésre útmutató:</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1. Bevezetés (5 perc):</a:t>
            </a:r>
            <a:br>
              <a:rPr b="1" lang="en-US" sz="1000">
                <a:solidFill>
                  <a:schemeClr val="dk1"/>
                </a:solidFill>
              </a:rPr>
            </a:br>
            <a:r>
              <a:rPr lang="en-US" sz="1000">
                <a:solidFill>
                  <a:schemeClr val="dk1"/>
                </a:solidFill>
              </a:rPr>
              <a:t> Röviden mutass be egy fiktív dezinformációs forgatókönyvet.</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Példa:</a:t>
            </a:r>
            <a:br>
              <a:rPr lang="en-US" sz="1000">
                <a:solidFill>
                  <a:schemeClr val="dk1"/>
                </a:solidFill>
              </a:rPr>
            </a:br>
            <a:r>
              <a:rPr lang="en-US" sz="1000">
                <a:solidFill>
                  <a:schemeClr val="dk1"/>
                </a:solidFill>
              </a:rPr>
              <a:t> Egy pletyka kezdett terjedni az interneten arról, hogy az iskolátok rejtett kamerákat szerel fel a diákok szekrényeibe. A hírt szülői WhatsApp-csoportokban és egy helyi blogon osztják meg.</a:t>
            </a:r>
            <a:br>
              <a:rPr lang="en-US" sz="1000">
                <a:solidFill>
                  <a:schemeClr val="dk1"/>
                </a:solidFill>
              </a:rPr>
            </a:br>
            <a:r>
              <a:rPr lang="en-US" sz="1000">
                <a:solidFill>
                  <a:schemeClr val="dk1"/>
                </a:solidFill>
              </a:rPr>
              <a:t> Magyarázd el, hogy a résztvevők különböző szerepeket fognak játszani egy olyan szimulált közösségben, amelyet érint ez a pletyka.</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2. Szerepkiosztás (5 perc):</a:t>
            </a:r>
            <a:br>
              <a:rPr b="1" lang="en-US" sz="1000">
                <a:solidFill>
                  <a:schemeClr val="dk1"/>
                </a:solidFill>
              </a:rPr>
            </a:br>
            <a:r>
              <a:rPr lang="en-US" sz="1000">
                <a:solidFill>
                  <a:schemeClr val="dk1"/>
                </a:solidFill>
              </a:rPr>
              <a:t> Véletlenszerűen ossz ki szerepeket a résztvevőknek, például:</a:t>
            </a:r>
            <a:br>
              <a:rPr lang="en-US" sz="1000">
                <a:solidFill>
                  <a:schemeClr val="dk1"/>
                </a:solidFill>
              </a:rPr>
            </a:br>
            <a:r>
              <a:rPr lang="en-US" sz="1000">
                <a:solidFill>
                  <a:schemeClr val="dk1"/>
                </a:solidFill>
              </a:rPr>
              <a:t> Tanár</a:t>
            </a:r>
            <a:br>
              <a:rPr lang="en-US" sz="1000">
                <a:solidFill>
                  <a:schemeClr val="dk1"/>
                </a:solidFill>
              </a:rPr>
            </a:br>
            <a:r>
              <a:rPr lang="en-US" sz="1000">
                <a:solidFill>
                  <a:schemeClr val="dk1"/>
                </a:solidFill>
              </a:rPr>
              <a:t> Igazgató</a:t>
            </a:r>
            <a:br>
              <a:rPr lang="en-US" sz="1000">
                <a:solidFill>
                  <a:schemeClr val="dk1"/>
                </a:solidFill>
              </a:rPr>
            </a:br>
            <a:r>
              <a:rPr lang="en-US" sz="1000">
                <a:solidFill>
                  <a:schemeClr val="dk1"/>
                </a:solidFill>
              </a:rPr>
              <a:t> Szülő</a:t>
            </a:r>
            <a:br>
              <a:rPr lang="en-US" sz="1000">
                <a:solidFill>
                  <a:schemeClr val="dk1"/>
                </a:solidFill>
              </a:rPr>
            </a:br>
            <a:r>
              <a:rPr lang="en-US" sz="1000">
                <a:solidFill>
                  <a:schemeClr val="dk1"/>
                </a:solidFill>
              </a:rPr>
              <a:t> Diák</a:t>
            </a:r>
            <a:br>
              <a:rPr lang="en-US" sz="1000">
                <a:solidFill>
                  <a:schemeClr val="dk1"/>
                </a:solidFill>
              </a:rPr>
            </a:br>
            <a:r>
              <a:rPr lang="en-US" sz="1000">
                <a:solidFill>
                  <a:schemeClr val="dk1"/>
                </a:solidFill>
              </a:rPr>
              <a:t> Helyi újságíró</a:t>
            </a:r>
            <a:br>
              <a:rPr lang="en-US" sz="1000">
                <a:solidFill>
                  <a:schemeClr val="dk1"/>
                </a:solidFill>
              </a:rPr>
            </a:br>
            <a:r>
              <a:rPr lang="en-US" sz="1000">
                <a:solidFill>
                  <a:schemeClr val="dk1"/>
                </a:solidFill>
              </a:rPr>
              <a:t> IT-koordinátor</a:t>
            </a:r>
            <a:br>
              <a:rPr lang="en-US" sz="1000">
                <a:solidFill>
                  <a:schemeClr val="dk1"/>
                </a:solidFill>
              </a:rPr>
            </a:br>
            <a:r>
              <a:rPr lang="en-US" sz="1000">
                <a:solidFill>
                  <a:schemeClr val="dk1"/>
                </a:solidFill>
              </a:rPr>
              <a:t> Közösségi aktivista</a:t>
            </a:r>
            <a:br>
              <a:rPr lang="en-US" sz="1000">
                <a:solidFill>
                  <a:schemeClr val="dk1"/>
                </a:solidFill>
              </a:rPr>
            </a:br>
            <a:r>
              <a:rPr lang="en-US" sz="1000">
                <a:solidFill>
                  <a:schemeClr val="dk1"/>
                </a:solidFill>
              </a:rPr>
              <a:t> Iskolavezetők tag</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Adj minden résztvevőnek egy kártyát a szerepével és néhány alapinformációval (pl. „Most hallottad a pletykát egy szülőtől”).</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3. Szimuláció: A pletyka terjedése (10 perc):</a:t>
            </a:r>
            <a:br>
              <a:rPr b="1" lang="en-US" sz="1000">
                <a:solidFill>
                  <a:schemeClr val="dk1"/>
                </a:solidFill>
              </a:rPr>
            </a:br>
            <a:r>
              <a:rPr lang="en-US" sz="1000">
                <a:solidFill>
                  <a:schemeClr val="dk1"/>
                </a:solidFill>
              </a:rPr>
              <a:t> Használjatok fonalat az információ áramlásának vizuális megjelenítésére: minden résztvevő, aki hallja a pletykát, továbbadja a fonalat annak a személynek, akinek elmondja. Nagyon gyorsan egy háló alakul ki.</a:t>
            </a:r>
            <a:br>
              <a:rPr lang="en-US" sz="1000">
                <a:solidFill>
                  <a:schemeClr val="dk1"/>
                </a:solidFill>
              </a:rPr>
            </a:br>
            <a:r>
              <a:rPr lang="en-US" sz="1000">
                <a:solidFill>
                  <a:schemeClr val="dk1"/>
                </a:solidFill>
              </a:rPr>
              <a:t> Álljatok meg, amikor a pletyka jelentősen elterjedt. Kérdezd meg:</a:t>
            </a:r>
            <a:br>
              <a:rPr lang="en-US" sz="1000">
                <a:solidFill>
                  <a:schemeClr val="dk1"/>
                </a:solidFill>
              </a:rPr>
            </a:br>
            <a:r>
              <a:rPr lang="en-US" sz="1000">
                <a:solidFill>
                  <a:schemeClr val="dk1"/>
                </a:solidFill>
              </a:rPr>
              <a:t> „Hogyan lehetett volna ezt korábban megállítani?”</a:t>
            </a:r>
            <a:br>
              <a:rPr lang="en-US" sz="1000">
                <a:solidFill>
                  <a:schemeClr val="dk1"/>
                </a:solidFill>
              </a:rPr>
            </a:br>
            <a:r>
              <a:rPr lang="en-US" sz="1000">
                <a:solidFill>
                  <a:schemeClr val="dk1"/>
                </a:solidFill>
              </a:rPr>
              <a:t> „Ki tudott volna közbelépni?”</a:t>
            </a:r>
            <a:br>
              <a:rPr lang="en-US" sz="1000">
                <a:solidFill>
                  <a:schemeClr val="dk1"/>
                </a:solidFill>
              </a:rPr>
            </a:br>
            <a:r>
              <a:rPr lang="en-US" sz="1000">
                <a:solidFill>
                  <a:schemeClr val="dk1"/>
                </a:solidFill>
              </a:rPr>
              <a:t> „Hol/kik voltak a bizalom vagy tekintély fő pontjai?”</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4. Csoportos reflexió és feldolgozás (15 perc):</a:t>
            </a:r>
            <a:br>
              <a:rPr b="1" lang="en-US" sz="1000">
                <a:solidFill>
                  <a:schemeClr val="dk1"/>
                </a:solidFill>
              </a:rPr>
            </a:br>
            <a:r>
              <a:rPr lang="en-US" sz="1000">
                <a:solidFill>
                  <a:schemeClr val="dk1"/>
                </a:solidFill>
              </a:rPr>
              <a:t> Csoportosan válaszoljátok meg:</a:t>
            </a:r>
            <a:br>
              <a:rPr lang="en-US" sz="1000">
                <a:solidFill>
                  <a:schemeClr val="dk1"/>
                </a:solidFill>
              </a:rPr>
            </a:br>
            <a:r>
              <a:rPr lang="en-US" sz="1000">
                <a:solidFill>
                  <a:schemeClr val="dk1"/>
                </a:solidFill>
              </a:rPr>
              <a:t> Milyen rendszerek (pl. médiaműveltség, iskola–szülő kommunikáció) segíthettek volna?</a:t>
            </a:r>
            <a:br>
              <a:rPr lang="en-US" sz="1000">
                <a:solidFill>
                  <a:schemeClr val="dk1"/>
                </a:solidFill>
              </a:rPr>
            </a:br>
            <a:r>
              <a:rPr lang="en-US" sz="1000">
                <a:solidFill>
                  <a:schemeClr val="dk1"/>
                </a:solidFill>
              </a:rPr>
              <a:t> Hogyan csökkenthetné a károkat a közösséggel való jobb kapcsolat (pl. helyi média, szülői munkaközösség, ifjúsági központok)?</a:t>
            </a:r>
            <a:br>
              <a:rPr lang="en-US" sz="1000">
                <a:solidFill>
                  <a:schemeClr val="dk1"/>
                </a:solidFill>
              </a:rPr>
            </a:br>
            <a:r>
              <a:rPr lang="en-US" sz="1000">
                <a:solidFill>
                  <a:schemeClr val="dk1"/>
                </a:solidFill>
              </a:rPr>
              <a:t> Mi az iskola szerepe az osztálytermen túl a dezinformáció elleni küzdelemben?</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Írd fel a reflexiókat a táblára. Határozzatok meg 3–4 stratégiai lépést, amelyeket az iskolák megtehetnek az erősebb közösségi partnerségek kiépítéséhez.</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Tanári együttműködés és dezinformációra adott válasz – értékelési rubrika</a:t>
            </a:r>
            <a:endParaRPr b="1"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Kritériumok</a:t>
            </a:r>
            <a:br>
              <a:rPr b="1" lang="en-US" sz="1000">
                <a:solidFill>
                  <a:schemeClr val="dk1"/>
                </a:solidFill>
              </a:rPr>
            </a:br>
            <a:r>
              <a:rPr b="1" lang="en-US" sz="1000">
                <a:solidFill>
                  <a:schemeClr val="dk1"/>
                </a:solidFill>
              </a:rPr>
              <a:t>Kiváló (4)</a:t>
            </a:r>
            <a:r>
              <a:rPr lang="en-US" sz="1000">
                <a:solidFill>
                  <a:schemeClr val="dk1"/>
                </a:solidFill>
              </a:rPr>
              <a:t> | </a:t>
            </a:r>
            <a:r>
              <a:rPr b="1" lang="en-US" sz="1000">
                <a:solidFill>
                  <a:schemeClr val="dk1"/>
                </a:solidFill>
              </a:rPr>
              <a:t>Jó (3)</a:t>
            </a:r>
            <a:r>
              <a:rPr lang="en-US" sz="1000">
                <a:solidFill>
                  <a:schemeClr val="dk1"/>
                </a:solidFill>
              </a:rPr>
              <a:t> | </a:t>
            </a:r>
            <a:r>
              <a:rPr b="1" lang="en-US" sz="1000">
                <a:solidFill>
                  <a:schemeClr val="dk1"/>
                </a:solidFill>
              </a:rPr>
              <a:t>Megfelelő (2)</a:t>
            </a:r>
            <a:r>
              <a:rPr lang="en-US" sz="1000">
                <a:solidFill>
                  <a:schemeClr val="dk1"/>
                </a:solidFill>
              </a:rPr>
              <a:t> | </a:t>
            </a:r>
            <a:r>
              <a:rPr b="1" lang="en-US" sz="1000">
                <a:solidFill>
                  <a:schemeClr val="dk1"/>
                </a:solidFill>
              </a:rPr>
              <a:t>Fejlesztésre szorul (1)</a:t>
            </a:r>
            <a:endParaRPr b="1" sz="1000">
              <a:solidFill>
                <a:schemeClr val="dk1"/>
              </a:solidFill>
            </a:endParaRPr>
          </a:p>
          <a:p>
            <a:pPr indent="0" lvl="0" marL="0" rtl="0" algn="l">
              <a:lnSpc>
                <a:spcPct val="115000"/>
              </a:lnSpc>
              <a:spcBef>
                <a:spcPts val="1200"/>
              </a:spcBef>
              <a:spcAft>
                <a:spcPts val="0"/>
              </a:spcAft>
              <a:buSzPts val="1100"/>
              <a:buNone/>
            </a:pPr>
            <a:r>
              <a:t/>
            </a:r>
            <a:endParaRPr b="1"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A dezinformáció megértése</a:t>
            </a:r>
            <a:br>
              <a:rPr b="1" lang="en-US" sz="1000">
                <a:solidFill>
                  <a:schemeClr val="dk1"/>
                </a:solidFill>
              </a:rPr>
            </a:br>
            <a:r>
              <a:rPr lang="en-US" sz="1000">
                <a:solidFill>
                  <a:schemeClr val="dk1"/>
                </a:solidFill>
              </a:rPr>
              <a:t>(4) Alapos megértést mutat a dezinformáció típusairól, forrásairól és hatásairól.</a:t>
            </a:r>
            <a:br>
              <a:rPr lang="en-US" sz="1000">
                <a:solidFill>
                  <a:schemeClr val="dk1"/>
                </a:solidFill>
              </a:rPr>
            </a:br>
            <a:r>
              <a:rPr lang="en-US" sz="1000">
                <a:solidFill>
                  <a:schemeClr val="dk1"/>
                </a:solidFill>
              </a:rPr>
              <a:t>(3) Megérti a dezinformáció legtöbb formáját és az általános következményeket.</a:t>
            </a:r>
            <a:br>
              <a:rPr lang="en-US" sz="1000">
                <a:solidFill>
                  <a:schemeClr val="dk1"/>
                </a:solidFill>
              </a:rPr>
            </a:br>
            <a:r>
              <a:rPr lang="en-US" sz="1000">
                <a:solidFill>
                  <a:schemeClr val="dk1"/>
                </a:solidFill>
              </a:rPr>
              <a:t>(2) Alapszintű tudatosságot mutat, de néhány tévhit továbbra is fennáll.</a:t>
            </a:r>
            <a:br>
              <a:rPr lang="en-US" sz="1000">
                <a:solidFill>
                  <a:schemeClr val="dk1"/>
                </a:solidFill>
              </a:rPr>
            </a:br>
            <a:r>
              <a:rPr lang="en-US" sz="1000">
                <a:solidFill>
                  <a:schemeClr val="dk1"/>
                </a:solidFill>
              </a:rPr>
              <a:t>(1) Nincs világos megértése, vagy összekeveri a félretájékoztatás, a dezinformáció és a malinformáció fogalmait.</a:t>
            </a:r>
            <a:endParaRPr sz="1000">
              <a:solidFill>
                <a:schemeClr val="dk1"/>
              </a:solidFill>
            </a:endParaRPr>
          </a:p>
          <a:p>
            <a:pPr indent="0" lvl="0" marL="0" rtl="0" algn="l">
              <a:lnSpc>
                <a:spcPct val="115000"/>
              </a:lnSpc>
              <a:spcBef>
                <a:spcPts val="1200"/>
              </a:spcBef>
              <a:spcAft>
                <a:spcPts val="0"/>
              </a:spcAft>
              <a:buSzPts val="1100"/>
              <a:buNone/>
            </a:pPr>
            <a:r>
              <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Közösségi bevonódás</a:t>
            </a:r>
            <a:br>
              <a:rPr b="1" lang="en-US" sz="1000">
                <a:solidFill>
                  <a:schemeClr val="dk1"/>
                </a:solidFill>
              </a:rPr>
            </a:br>
            <a:r>
              <a:rPr lang="en-US" sz="1000">
                <a:solidFill>
                  <a:schemeClr val="dk1"/>
                </a:solidFill>
              </a:rPr>
              <a:t>(4) Proaktívan együttműködik szülőkkel, helyi médiával és civil szervezetekkel; közösségi projekteket kezdeményez.</a:t>
            </a:r>
            <a:br>
              <a:rPr lang="en-US" sz="1000">
                <a:solidFill>
                  <a:schemeClr val="dk1"/>
                </a:solidFill>
              </a:rPr>
            </a:br>
            <a:r>
              <a:rPr lang="en-US" sz="1000">
                <a:solidFill>
                  <a:schemeClr val="dk1"/>
                </a:solidFill>
              </a:rPr>
              <a:t>(3) Részt vesz a tervezett iskola–közösség programokban, és ösztönzi az együttműködést.</a:t>
            </a:r>
            <a:br>
              <a:rPr lang="en-US" sz="1000">
                <a:solidFill>
                  <a:schemeClr val="dk1"/>
                </a:solidFill>
              </a:rPr>
            </a:br>
            <a:r>
              <a:rPr lang="en-US" sz="1000">
                <a:solidFill>
                  <a:schemeClr val="dk1"/>
                </a:solidFill>
              </a:rPr>
              <a:t>(2) Irányítással támogatja az együttműködést, de nem kezdeményez.</a:t>
            </a:r>
            <a:br>
              <a:rPr lang="en-US" sz="1000">
                <a:solidFill>
                  <a:schemeClr val="dk1"/>
                </a:solidFill>
              </a:rPr>
            </a:br>
            <a:r>
              <a:rPr lang="en-US" sz="1000">
                <a:solidFill>
                  <a:schemeClr val="dk1"/>
                </a:solidFill>
              </a:rPr>
              <a:t>(1) Kerüli vagy figyelmen kívül hagyja a közösségi együttműködést.</a:t>
            </a:r>
            <a:endParaRPr sz="1000">
              <a:solidFill>
                <a:schemeClr val="dk1"/>
              </a:solidFill>
            </a:endParaRPr>
          </a:p>
          <a:p>
            <a:pPr indent="0" lvl="0" marL="0" rtl="0" algn="l">
              <a:lnSpc>
                <a:spcPct val="115000"/>
              </a:lnSpc>
              <a:spcBef>
                <a:spcPts val="1200"/>
              </a:spcBef>
              <a:spcAft>
                <a:spcPts val="0"/>
              </a:spcAft>
              <a:buSzPts val="1100"/>
              <a:buNone/>
            </a:pPr>
            <a:r>
              <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Tantermi integráció</a:t>
            </a:r>
            <a:br>
              <a:rPr b="1" lang="en-US" sz="1000">
                <a:solidFill>
                  <a:schemeClr val="dk1"/>
                </a:solidFill>
              </a:rPr>
            </a:br>
            <a:r>
              <a:rPr lang="en-US" sz="1000">
                <a:solidFill>
                  <a:schemeClr val="dk1"/>
                </a:solidFill>
              </a:rPr>
              <a:t>(4) Zökkenőmentesen integrálja a digitális/médiaműveltséget a tanórákba, valós életbeli relevanciával.</a:t>
            </a:r>
            <a:br>
              <a:rPr lang="en-US" sz="1000">
                <a:solidFill>
                  <a:schemeClr val="dk1"/>
                </a:solidFill>
              </a:rPr>
            </a:br>
            <a:r>
              <a:rPr lang="en-US" sz="1000">
                <a:solidFill>
                  <a:schemeClr val="dk1"/>
                </a:solidFill>
              </a:rPr>
              <a:t>(3) Alkalmanként beépíti a médiaműveltséget vagy a dezinformációval kapcsolatos tudatosságot a tanításba.</a:t>
            </a:r>
            <a:br>
              <a:rPr lang="en-US" sz="1000">
                <a:solidFill>
                  <a:schemeClr val="dk1"/>
                </a:solidFill>
              </a:rPr>
            </a:br>
            <a:r>
              <a:rPr lang="en-US" sz="1000">
                <a:solidFill>
                  <a:schemeClr val="dk1"/>
                </a:solidFill>
              </a:rPr>
              <a:t>(2) Ritkán kapcsolja össze a tananyagot a dezinformációval vagy a digitális kockázatokkal.</a:t>
            </a:r>
            <a:br>
              <a:rPr lang="en-US" sz="1000">
                <a:solidFill>
                  <a:schemeClr val="dk1"/>
                </a:solidFill>
              </a:rPr>
            </a:br>
            <a:r>
              <a:rPr lang="en-US" sz="1000">
                <a:solidFill>
                  <a:schemeClr val="dk1"/>
                </a:solidFill>
              </a:rPr>
              <a:t>(1) Nincs bizonyíték az integrációra.</a:t>
            </a:r>
            <a:endParaRPr sz="1000">
              <a:solidFill>
                <a:schemeClr val="dk1"/>
              </a:solidFill>
            </a:endParaRPr>
          </a:p>
          <a:p>
            <a:pPr indent="0" lvl="0" marL="0" rtl="0" algn="l">
              <a:lnSpc>
                <a:spcPct val="115000"/>
              </a:lnSpc>
              <a:spcBef>
                <a:spcPts val="1200"/>
              </a:spcBef>
              <a:spcAft>
                <a:spcPts val="0"/>
              </a:spcAft>
              <a:buSzPts val="1100"/>
              <a:buNone/>
            </a:pPr>
            <a:r>
              <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Iskolai szabályzat használata</a:t>
            </a:r>
            <a:br>
              <a:rPr b="1" lang="en-US" sz="1000">
                <a:solidFill>
                  <a:schemeClr val="dk1"/>
                </a:solidFill>
              </a:rPr>
            </a:br>
            <a:r>
              <a:rPr lang="en-US" sz="1000">
                <a:solidFill>
                  <a:schemeClr val="dk1"/>
                </a:solidFill>
              </a:rPr>
              <a:t>(4) Aktívan alakítja vagy népszerűsíti a dezinformáció kezelésére vonatkozó szabályzatokat és irányelveket.</a:t>
            </a:r>
            <a:br>
              <a:rPr lang="en-US" sz="1000">
                <a:solidFill>
                  <a:schemeClr val="dk1"/>
                </a:solidFill>
              </a:rPr>
            </a:br>
            <a:r>
              <a:rPr lang="en-US" sz="1000">
                <a:solidFill>
                  <a:schemeClr val="dk1"/>
                </a:solidFill>
              </a:rPr>
              <a:t>(3) Megérti és betartja az iskolai szabályzatot és a digitális viselkedési elvárásokat.</a:t>
            </a:r>
            <a:br>
              <a:rPr lang="en-US" sz="1000">
                <a:solidFill>
                  <a:schemeClr val="dk1"/>
                </a:solidFill>
              </a:rPr>
            </a:br>
            <a:r>
              <a:rPr lang="en-US" sz="1000">
                <a:solidFill>
                  <a:schemeClr val="dk1"/>
                </a:solidFill>
              </a:rPr>
              <a:t>(2) Ismeri az iskolai szabályzatot, de következetlenül alkalmazza.</a:t>
            </a:r>
            <a:br>
              <a:rPr lang="en-US" sz="1000">
                <a:solidFill>
                  <a:schemeClr val="dk1"/>
                </a:solidFill>
              </a:rPr>
            </a:br>
            <a:r>
              <a:rPr lang="en-US" sz="1000">
                <a:solidFill>
                  <a:schemeClr val="dk1"/>
                </a:solidFill>
              </a:rPr>
              <a:t>(1) Nem ismeri vagy figyelmen kívül hagyja a dezinformációval kapcsolatos szabályokat.</a:t>
            </a:r>
            <a:endParaRPr sz="1000">
              <a:solidFill>
                <a:schemeClr val="dk1"/>
              </a:solidFill>
            </a:endParaRPr>
          </a:p>
          <a:p>
            <a:pPr indent="0" lvl="0" marL="0" rtl="0" algn="l">
              <a:lnSpc>
                <a:spcPct val="115000"/>
              </a:lnSpc>
              <a:spcBef>
                <a:spcPts val="1200"/>
              </a:spcBef>
              <a:spcAft>
                <a:spcPts val="0"/>
              </a:spcAft>
              <a:buSzPts val="1100"/>
              <a:buNone/>
            </a:pPr>
            <a:r>
              <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Együttműködés kollégákkal</a:t>
            </a:r>
            <a:br>
              <a:rPr b="1" lang="en-US" sz="1000">
                <a:solidFill>
                  <a:schemeClr val="dk1"/>
                </a:solidFill>
              </a:rPr>
            </a:br>
            <a:r>
              <a:rPr lang="en-US" sz="1000">
                <a:solidFill>
                  <a:schemeClr val="dk1"/>
                </a:solidFill>
              </a:rPr>
              <a:t>(4) Vezeti vagy mentorálja a tantestületet közösségi alapú digitális műveltségi kezdeményezésekben.</a:t>
            </a:r>
            <a:br>
              <a:rPr lang="en-US" sz="1000">
                <a:solidFill>
                  <a:schemeClr val="dk1"/>
                </a:solidFill>
              </a:rPr>
            </a:br>
            <a:r>
              <a:rPr lang="en-US" sz="1000">
                <a:solidFill>
                  <a:schemeClr val="dk1"/>
                </a:solidFill>
              </a:rPr>
              <a:t>(3) Együttműködik kollégákkal képzéseken vagy workshopokon.</a:t>
            </a:r>
            <a:br>
              <a:rPr lang="en-US" sz="1000">
                <a:solidFill>
                  <a:schemeClr val="dk1"/>
                </a:solidFill>
              </a:rPr>
            </a:br>
            <a:r>
              <a:rPr lang="en-US" sz="1000">
                <a:solidFill>
                  <a:schemeClr val="dk1"/>
                </a:solidFill>
              </a:rPr>
              <a:t>(2) Alkalmanként részt vesz közös erőfeszítésekben.</a:t>
            </a:r>
            <a:br>
              <a:rPr lang="en-US" sz="1000">
                <a:solidFill>
                  <a:schemeClr val="dk1"/>
                </a:solidFill>
              </a:rPr>
            </a:br>
            <a:r>
              <a:rPr lang="en-US" sz="1000">
                <a:solidFill>
                  <a:schemeClr val="dk1"/>
                </a:solidFill>
              </a:rPr>
              <a:t>(1) Elkülönülten dolgozik, együttműködés nélkül.</a:t>
            </a:r>
            <a:endParaRPr sz="1000">
              <a:solidFill>
                <a:schemeClr val="dk1"/>
              </a:solidFill>
            </a:endParaRPr>
          </a:p>
          <a:p>
            <a:pPr indent="0" lvl="0" marL="0" rtl="0" algn="l">
              <a:lnSpc>
                <a:spcPct val="115000"/>
              </a:lnSpc>
              <a:spcBef>
                <a:spcPts val="1200"/>
              </a:spcBef>
              <a:spcAft>
                <a:spcPts val="0"/>
              </a:spcAft>
              <a:buSzPts val="1100"/>
              <a:buNone/>
            </a:pPr>
            <a:r>
              <a:t/>
            </a:r>
            <a:endParaRPr sz="1000">
              <a:solidFill>
                <a:schemeClr val="dk1"/>
              </a:solidFill>
            </a:endParaRPr>
          </a:p>
          <a:p>
            <a:pPr indent="0" lvl="0" marL="0" rtl="0" algn="l">
              <a:lnSpc>
                <a:spcPct val="115000"/>
              </a:lnSpc>
              <a:spcBef>
                <a:spcPts val="1200"/>
              </a:spcBef>
              <a:spcAft>
                <a:spcPts val="0"/>
              </a:spcAft>
              <a:buSzPts val="1100"/>
              <a:buNone/>
            </a:pPr>
            <a:r>
              <a:rPr b="1" lang="en-US" sz="1000">
                <a:solidFill>
                  <a:schemeClr val="dk1"/>
                </a:solidFill>
              </a:rPr>
              <a:t>Etikus digitális viselkedés modellezése</a:t>
            </a:r>
            <a:br>
              <a:rPr b="1" lang="en-US" sz="1000">
                <a:solidFill>
                  <a:schemeClr val="dk1"/>
                </a:solidFill>
              </a:rPr>
            </a:br>
            <a:r>
              <a:rPr lang="en-US" sz="1000">
                <a:solidFill>
                  <a:schemeClr val="dk1"/>
                </a:solidFill>
              </a:rPr>
              <a:t>(4) Következetesen etikus viselkedést mutat és tanítja az ellenőrzési technikákat.</a:t>
            </a:r>
            <a:br>
              <a:rPr lang="en-US" sz="1000">
                <a:solidFill>
                  <a:schemeClr val="dk1"/>
                </a:solidFill>
              </a:rPr>
            </a:br>
            <a:r>
              <a:rPr lang="en-US" sz="1000">
                <a:solidFill>
                  <a:schemeClr val="dk1"/>
                </a:solidFill>
              </a:rPr>
              <a:t>(3) Gyakran bemutatja a digitális eszközök felelős használatát.</a:t>
            </a:r>
            <a:br>
              <a:rPr lang="en-US" sz="1000">
                <a:solidFill>
                  <a:schemeClr val="dk1"/>
                </a:solidFill>
              </a:rPr>
            </a:br>
            <a:r>
              <a:rPr lang="en-US" sz="1000">
                <a:solidFill>
                  <a:schemeClr val="dk1"/>
                </a:solidFill>
              </a:rPr>
              <a:t>(2) Etikus viselkedést tanúsít, de a tanításban kevéssé hangsúlyos.</a:t>
            </a:r>
            <a:br>
              <a:rPr lang="en-US" sz="1000">
                <a:solidFill>
                  <a:schemeClr val="dk1"/>
                </a:solidFill>
              </a:rPr>
            </a:br>
            <a:r>
              <a:rPr lang="en-US" sz="1000">
                <a:solidFill>
                  <a:schemeClr val="dk1"/>
                </a:solidFill>
              </a:rPr>
              <a:t>(1) Ritkán mutatja be vagy tárgyalja a digitális etikát.</a:t>
            </a:r>
            <a:endParaRPr b="1" sz="10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000">
                <a:solidFill>
                  <a:schemeClr val="dk1"/>
                </a:solidFill>
              </a:rPr>
              <a:t>Pontozási útmutató:</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sz="1000">
                <a:solidFill>
                  <a:schemeClr val="dk1"/>
                </a:solidFill>
              </a:rPr>
              <a:t>21–24:</a:t>
            </a:r>
            <a:r>
              <a:rPr lang="en-US" sz="1000">
                <a:solidFill>
                  <a:schemeClr val="dk1"/>
                </a:solidFill>
              </a:rPr>
              <a:t> Kiemelkedő – A tanár vezető szerepet tölt be a dezinformáció elleni küzdelemben iskola–közösség együttműködés révén.</a:t>
            </a:r>
            <a:br>
              <a:rPr lang="en-US" sz="1000">
                <a:solidFill>
                  <a:schemeClr val="dk1"/>
                </a:solidFill>
              </a:rPr>
            </a:br>
            <a:r>
              <a:rPr b="1" lang="en-US" sz="1000">
                <a:solidFill>
                  <a:schemeClr val="dk1"/>
                </a:solidFill>
              </a:rPr>
              <a:t>16–20:</a:t>
            </a:r>
            <a:r>
              <a:rPr lang="en-US" sz="1000">
                <a:solidFill>
                  <a:schemeClr val="dk1"/>
                </a:solidFill>
              </a:rPr>
              <a:t> Felkészült – A tanár alkalmazza tudását és előmozdítja a felelős gyakorlatokat mérsékelt kezdeményezőkészséggel.</a:t>
            </a:r>
            <a:br>
              <a:rPr lang="en-US" sz="1000">
                <a:solidFill>
                  <a:schemeClr val="dk1"/>
                </a:solidFill>
              </a:rPr>
            </a:br>
            <a:r>
              <a:rPr b="1" lang="en-US" sz="1000">
                <a:solidFill>
                  <a:schemeClr val="dk1"/>
                </a:solidFill>
              </a:rPr>
              <a:t>10–15:</a:t>
            </a:r>
            <a:r>
              <a:rPr lang="en-US" sz="1000">
                <a:solidFill>
                  <a:schemeClr val="dk1"/>
                </a:solidFill>
              </a:rPr>
              <a:t> Fejlődő – A tanár mutat némi erőfeszítést, de támogatásra van szüksége a megértés és az együttműködés elmélyítéséhez.</a:t>
            </a:r>
            <a:br>
              <a:rPr lang="en-US" sz="1000">
                <a:solidFill>
                  <a:schemeClr val="dk1"/>
                </a:solidFill>
              </a:rPr>
            </a:br>
            <a:r>
              <a:rPr b="1" lang="en-US" sz="1000">
                <a:solidFill>
                  <a:schemeClr val="dk1"/>
                </a:solidFill>
              </a:rPr>
              <a:t>10 alatt:</a:t>
            </a:r>
            <a:r>
              <a:rPr lang="en-US" sz="1000">
                <a:solidFill>
                  <a:schemeClr val="dk1"/>
                </a:solidFill>
              </a:rPr>
              <a:t> Kezdő – A tanár jelentős fejlesztésre szorul mind a megértés, mind a gyakorlat terén.</a:t>
            </a:r>
            <a:endParaRPr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000">
                <a:solidFill>
                  <a:schemeClr val="dk1"/>
                </a:solidFill>
              </a:rPr>
              <a:t>Záró gondolat:</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Zárd azzal, hogy hangsúlyozod:</a:t>
            </a:r>
            <a:br>
              <a:rPr lang="en-US" sz="1000">
                <a:solidFill>
                  <a:schemeClr val="dk1"/>
                </a:solidFill>
              </a:rPr>
            </a:br>
            <a:r>
              <a:rPr b="1" lang="en-US" sz="1000">
                <a:solidFill>
                  <a:schemeClr val="dk1"/>
                </a:solidFill>
              </a:rPr>
              <a:t>„A dezinformáció elleni küzdelem nem csupán a hazugságok felismeréséről szól — hanem a bizalom és a világos kommunikáció építéséről. Az iskola és a közösség együttműködése egy pletykát tanulási lehetőséggé alakít válság helyett.”</a:t>
            </a:r>
            <a:endParaRPr b="1" sz="1000">
              <a:solidFill>
                <a:schemeClr val="dk1"/>
              </a:solidFill>
            </a:endParaRPr>
          </a:p>
          <a:p>
            <a:pPr indent="0" lvl="0" marL="0" rtl="0" algn="l">
              <a:lnSpc>
                <a:spcPct val="100000"/>
              </a:lnSpc>
              <a:spcBef>
                <a:spcPts val="1200"/>
              </a:spcBef>
              <a:spcAft>
                <a:spcPts val="0"/>
              </a:spcAft>
              <a:buSzPts val="1100"/>
              <a:buNone/>
            </a:pPr>
            <a:r>
              <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5" name="Google Shape;16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g3b18e1632d1_0_9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Amennyiben nem minden kulcsfogalom ismert mindenki számára, azokat </a:t>
            </a:r>
            <a:r>
              <a:rPr b="1" lang="en-US">
                <a:solidFill>
                  <a:schemeClr val="dk1"/>
                </a:solidFill>
              </a:rPr>
              <a:t>közösen meg kell beszélni</a:t>
            </a:r>
            <a:r>
              <a:rPr lang="en-US">
                <a:solidFill>
                  <a:schemeClr val="dk1"/>
                </a:solidFill>
              </a:rPr>
              <a:t> a jobb megértés érdekében.</a:t>
            </a:r>
            <a:endParaRPr>
              <a:solidFill>
                <a:schemeClr val="dk1"/>
              </a:solidFill>
            </a:endParaRPr>
          </a:p>
          <a:p>
            <a:pPr indent="0" lvl="0" marL="0" rtl="0" algn="l">
              <a:lnSpc>
                <a:spcPct val="100000"/>
              </a:lnSpc>
              <a:spcBef>
                <a:spcPts val="1200"/>
              </a:spcBef>
              <a:spcAft>
                <a:spcPts val="0"/>
              </a:spcAft>
              <a:buSzPts val="1100"/>
              <a:buNone/>
            </a:pPr>
            <a:r>
              <a:t/>
            </a:r>
            <a:endParaRPr/>
          </a:p>
        </p:txBody>
      </p:sp>
      <p:sp>
        <p:nvSpPr>
          <p:cNvPr id="771" name="Google Shape;771;g3b18e1632d1_0_9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9" name="Google Shape;789;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Amennyiben nem mindenki számára ismerősek a kulcsfontosságú kifejezések, azokat a megértés érdekében meg kell beszélni.</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6" name="Google Shape;806;p5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i="1" lang="en-US" sz="1200">
                <a:solidFill>
                  <a:schemeClr val="dk1"/>
                </a:solidFill>
              </a:rPr>
              <a:t>Aktív részvétellel</a:t>
            </a:r>
            <a:r>
              <a:rPr i="1" lang="en-US" sz="1200">
                <a:solidFill>
                  <a:schemeClr val="dk1"/>
                </a:solidFill>
              </a:rPr>
              <a:t> </a:t>
            </a:r>
            <a:r>
              <a:rPr i="1" lang="en-US" sz="1200">
                <a:solidFill>
                  <a:srgbClr val="FF0000"/>
                </a:solidFill>
              </a:rPr>
              <a:t>20 pont</a:t>
            </a:r>
            <a:r>
              <a:rPr i="1" lang="en-US" sz="1200">
                <a:solidFill>
                  <a:schemeClr val="dk1"/>
                </a:solidFill>
              </a:rPr>
              <a:t> szerezhető.</a:t>
            </a:r>
            <a:endParaRPr i="1" sz="1200">
              <a:solidFill>
                <a:schemeClr val="dk1"/>
              </a:solidFill>
            </a:endParaRPr>
          </a:p>
          <a:p>
            <a:pPr indent="0" lvl="0" marL="0" rtl="0" algn="l">
              <a:spcBef>
                <a:spcPts val="0"/>
              </a:spcBef>
              <a:spcAft>
                <a:spcPts val="0"/>
              </a:spcAft>
              <a:buClr>
                <a:schemeClr val="dk1"/>
              </a:buClr>
              <a:buSzPts val="1100"/>
              <a:buFont typeface="Arial"/>
              <a:buNone/>
            </a:pPr>
            <a:r>
              <a:rPr i="1" lang="en-US" sz="1200">
                <a:solidFill>
                  <a:schemeClr val="dk1"/>
                </a:solidFill>
              </a:rPr>
              <a:t>Házi esszé: Olvasd el a </a:t>
            </a:r>
            <a:r>
              <a:rPr b="1" i="1" lang="en-US" sz="1200" u="sng">
                <a:solidFill>
                  <a:srgbClr val="1155CC"/>
                </a:solidFill>
                <a:hlinkClick r:id="rId2">
                  <a:extLst>
                    <a:ext uri="{A12FA001-AC4F-418D-AE19-62706E023703}">
                      <ahyp:hlinkClr val="tx"/>
                    </a:ext>
                  </a:extLst>
                </a:hlinkClick>
              </a:rPr>
              <a:t>További Korosztályos Foglalkozások.docx</a:t>
            </a:r>
            <a:r>
              <a:rPr i="1" lang="en-US" sz="1200">
                <a:solidFill>
                  <a:schemeClr val="dk1"/>
                </a:solidFill>
              </a:rPr>
              <a:t> fájlt, és írj egy egy oldalas esszét, melyben leírod az osztályod problémás helyzetét és hátterét, valamint meghatározni egy olyan tevékenységet, amely a legjobban megfelel az osztálynak a korosztály számára megoldásként. Küldd be Word-fájlként.</a:t>
            </a:r>
            <a:endParaRPr/>
          </a:p>
          <a:p>
            <a:pPr indent="0" lvl="0" marL="0" rtl="0" algn="l">
              <a:lnSpc>
                <a:spcPct val="100000"/>
              </a:lnSpc>
              <a:spcBef>
                <a:spcPts val="0"/>
              </a:spcBef>
              <a:spcAft>
                <a:spcPts val="0"/>
              </a:spcAft>
              <a:buSzPts val="1100"/>
              <a:buNone/>
            </a:pPr>
            <a:r>
              <a:t/>
            </a:r>
            <a:endParaRPr/>
          </a:p>
        </p:txBody>
      </p:sp>
      <p:sp>
        <p:nvSpPr>
          <p:cNvPr id="832" name="Google Shape;832;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rgbClr val="FF0000"/>
                </a:solidFill>
              </a:rPr>
              <a:t>Összesen 100 pont szerezhető.</a:t>
            </a:r>
            <a:endParaRPr>
              <a:solidFill>
                <a:srgbClr val="FF0000"/>
              </a:solidFill>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
        <p:nvSpPr>
          <p:cNvPr id="849" name="Google Shape;849;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Összesen 140 pont szerezhető.</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A teljesítéshez 80 pontot kell elérni.</a:t>
            </a:r>
            <a:endParaRPr/>
          </a:p>
        </p:txBody>
      </p:sp>
      <p:sp>
        <p:nvSpPr>
          <p:cNvPr id="867" name="Google Shape;86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b18e1632d1_0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3b18e1632d1_0_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b18e1632d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3b18e1632d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3" name="Google Shape;213;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1" lang="en-US"/>
              <a:t>Az önértékelés kitöltésével 5 pont szerezhető.</a:t>
            </a:r>
            <a:endParaRPr b="1"/>
          </a:p>
          <a:p>
            <a:pPr indent="0" lvl="0" marL="158750" rtl="0" algn="l">
              <a:lnSpc>
                <a:spcPct val="100000"/>
              </a:lnSpc>
              <a:spcBef>
                <a:spcPts val="0"/>
              </a:spcBef>
              <a:spcAft>
                <a:spcPts val="0"/>
              </a:spcAft>
              <a:buSzPts val="1100"/>
              <a:buNone/>
            </a:pPr>
            <a:r>
              <a:t/>
            </a:r>
            <a:endParaRPr/>
          </a:p>
          <a:p>
            <a:pPr indent="0" lvl="0" marL="0" rtl="0" algn="l">
              <a:lnSpc>
                <a:spcPct val="115000"/>
              </a:lnSpc>
              <a:spcBef>
                <a:spcPts val="1200"/>
              </a:spcBef>
              <a:spcAft>
                <a:spcPts val="0"/>
              </a:spcAft>
              <a:buSzPts val="1100"/>
              <a:buNone/>
            </a:pPr>
            <a:r>
              <a:rPr lang="en-US">
                <a:solidFill>
                  <a:schemeClr val="dk1"/>
                </a:solidFill>
              </a:rPr>
              <a:t>Amennyiben a kurzus </a:t>
            </a:r>
            <a:r>
              <a:rPr b="1" lang="en-US">
                <a:solidFill>
                  <a:schemeClr val="dk1"/>
                </a:solidFill>
              </a:rPr>
              <a:t>mikrotanúsítványt (microcredential)</a:t>
            </a:r>
            <a:r>
              <a:rPr lang="en-US">
                <a:solidFill>
                  <a:schemeClr val="dk1"/>
                </a:solidFill>
              </a:rPr>
              <a:t> biztosít, a képzés előtt egy </a:t>
            </a:r>
            <a:r>
              <a:rPr b="1" lang="en-US">
                <a:solidFill>
                  <a:schemeClr val="dk1"/>
                </a:solidFill>
              </a:rPr>
              <a:t>részletesebb előteszt</a:t>
            </a:r>
            <a:r>
              <a:rPr lang="en-US">
                <a:solidFill>
                  <a:schemeClr val="dk1"/>
                </a:solidFill>
              </a:rPr>
              <a:t> is lebonyolítható. Ennek célja, hogy a résztvevők – </a:t>
            </a:r>
            <a:r>
              <a:rPr b="1" lang="en-US">
                <a:solidFill>
                  <a:schemeClr val="dk1"/>
                </a:solidFill>
              </a:rPr>
              <a:t>sikeres teljesítés esetén (80% elérése)</a:t>
            </a:r>
            <a:r>
              <a:rPr lang="en-US">
                <a:solidFill>
                  <a:schemeClr val="dk1"/>
                </a:solidFill>
              </a:rPr>
              <a:t> – mentesülhessenek a modul elvégzése alól.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t>Aszinkron kurzus esetén aktív részvétellel 5 pont szerezhető.</a:t>
            </a:r>
            <a:endParaRPr b="1"/>
          </a:p>
          <a:p>
            <a:pPr indent="0" lvl="0" marL="0" rtl="0" algn="l">
              <a:spcBef>
                <a:spcPts val="0"/>
              </a:spcBef>
              <a:spcAft>
                <a:spcPts val="0"/>
              </a:spcAft>
              <a:buClr>
                <a:schemeClr val="dk1"/>
              </a:buClr>
              <a:buSzPts val="1100"/>
              <a:buFont typeface="Arial"/>
              <a:buNone/>
            </a:pPr>
            <a:r>
              <a:rPr b="1" lang="en-US"/>
              <a:t>FÓRUM: „Melyik lepett meg a legjobban a teszten?”</a:t>
            </a:r>
            <a:endParaRPr b="1"/>
          </a:p>
          <a:p>
            <a:pPr indent="0" lvl="0" marL="0" rtl="0" algn="l">
              <a:lnSpc>
                <a:spcPct val="100000"/>
              </a:lnSpc>
              <a:spcBef>
                <a:spcPts val="0"/>
              </a:spcBef>
              <a:spcAft>
                <a:spcPts val="0"/>
              </a:spcAft>
              <a:buSzPts val="1100"/>
              <a:buNone/>
            </a:pPr>
            <a:r>
              <a:t/>
            </a:r>
            <a:endParaRPr/>
          </a:p>
        </p:txBody>
      </p:sp>
      <p:sp>
        <p:nvSpPr>
          <p:cNvPr id="249" name="Google Shape;24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 Id="rId4" Type="http://schemas.openxmlformats.org/officeDocument/2006/relationships/image" Target="../media/image10.png"/><Relationship Id="rId9"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9.png"/><Relationship Id="rId7" Type="http://schemas.openxmlformats.org/officeDocument/2006/relationships/image" Target="../media/image1.png"/><Relationship Id="rId8"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1.png"/><Relationship Id="rId7"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4.png"/><Relationship Id="rId8"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11"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0" Type="http://schemas.openxmlformats.org/officeDocument/2006/relationships/image" Target="../media/image37.jpg"/><Relationship Id="rId13" Type="http://schemas.openxmlformats.org/officeDocument/2006/relationships/image" Target="../media/image36.gif"/><Relationship Id="rId12" Type="http://schemas.openxmlformats.org/officeDocument/2006/relationships/hyperlink" Target="https://images.google.com/"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hyperlink" Target="https://www.factcheck.org/" TargetMode="External"/><Relationship Id="rId9" Type="http://schemas.openxmlformats.org/officeDocument/2006/relationships/hyperlink" Target="https://newslit.org/"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image" Target="../media/image39.jpg"/><Relationship Id="rId8" Type="http://schemas.openxmlformats.org/officeDocument/2006/relationships/hyperlink" Target="https://www.poynter.org/mediawise/"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docs.google.com/document/d/1nMwjfqGUuO_A_g4gJFlzkBJ_T1vYU3jp/edit?usp=drive_link&amp;ouid=115439136638467000550&amp;rtpof=true&amp;sd=true" TargetMode="External"/><Relationship Id="rId4" Type="http://schemas.openxmlformats.org/officeDocument/2006/relationships/image" Target="../media/image4.png"/><Relationship Id="rId5" Type="http://schemas.openxmlformats.org/officeDocument/2006/relationships/image" Target="../media/image1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0.png"/><Relationship Id="rId4" Type="http://schemas.openxmlformats.org/officeDocument/2006/relationships/image" Target="../media/image19.png"/><Relationship Id="rId5" Type="http://schemas.openxmlformats.org/officeDocument/2006/relationships/image" Target="../media/image8.png"/><Relationship Id="rId6" Type="http://schemas.openxmlformats.org/officeDocument/2006/relationships/image" Target="../media/image17.png"/><Relationship Id="rId7" Type="http://schemas.openxmlformats.org/officeDocument/2006/relationships/image" Target="../media/image2.png"/><Relationship Id="rId8"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8.png"/><Relationship Id="rId7"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docs.google.com/document/d/1stIyOw4rboMtMAix-sW4EZk-5zMEYIXA/edit?usp=drive_link&amp;ouid=115439136638467000550&amp;rtpof=true&amp;sd=true" TargetMode="External"/><Relationship Id="rId4" Type="http://schemas.openxmlformats.org/officeDocument/2006/relationships/hyperlink" Target="https://docs.google.com/document/d/1FGoJr7m7mT7Vn7Ljm0PGihJaxIrlKGAFsMvu4NEwVw0/edit?usp=drive_link" TargetMode="External"/><Relationship Id="rId5" Type="http://schemas.openxmlformats.org/officeDocument/2006/relationships/image" Target="../media/image4.png"/><Relationship Id="rId6"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4" y="4506275"/>
            <a:ext cx="14862900" cy="18858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500"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500" u="none" cap="none" strike="noStrike">
                <a:solidFill>
                  <a:srgbClr val="0C4DA2"/>
                </a:solidFill>
                <a:latin typeface="Bricolage Grotesque"/>
                <a:ea typeface="Bricolage Grotesque"/>
                <a:cs typeface="Bricolage Grotesque"/>
                <a:sym typeface="Bricolage Grotesque"/>
              </a:rPr>
              <a:t>D</a:t>
            </a:r>
            <a:r>
              <a:rPr b="0" i="0" lang="en-US" sz="2500" u="none" cap="none" strike="noStrike">
                <a:solidFill>
                  <a:srgbClr val="2A2828"/>
                </a:solidFill>
                <a:latin typeface="Bricolage Grotesque"/>
                <a:ea typeface="Bricolage Grotesque"/>
                <a:cs typeface="Bricolage Grotesque"/>
                <a:sym typeface="Bricolage Grotesque"/>
              </a:rPr>
              <a:t>igital lite</a:t>
            </a:r>
            <a:r>
              <a:rPr b="0" i="0" lang="en-US" sz="2500" u="none" cap="none" strike="noStrike">
                <a:solidFill>
                  <a:srgbClr val="0C4DA2"/>
                </a:solidFill>
                <a:latin typeface="Bricolage Grotesque"/>
                <a:ea typeface="Bricolage Grotesque"/>
                <a:cs typeface="Bricolage Grotesque"/>
                <a:sym typeface="Bricolage Grotesque"/>
              </a:rPr>
              <a:t>R</a:t>
            </a:r>
            <a:r>
              <a:rPr b="0" i="0" lang="en-US" sz="2500" u="none" cap="none" strike="noStrike">
                <a:solidFill>
                  <a:srgbClr val="2A2828"/>
                </a:solidFill>
                <a:latin typeface="Bricolage Grotesque"/>
                <a:ea typeface="Bricolage Grotesque"/>
                <a:cs typeface="Bricolage Grotesque"/>
                <a:sym typeface="Bricolage Grotesque"/>
              </a:rPr>
              <a:t>acy and combat the spread of disinf</a:t>
            </a:r>
            <a:r>
              <a:rPr b="0" i="0" lang="en-US" sz="2500" u="none" cap="none" strike="noStrike">
                <a:solidFill>
                  <a:srgbClr val="0C4DA2"/>
                </a:solidFill>
                <a:latin typeface="Bricolage Grotesque"/>
                <a:ea typeface="Bricolage Grotesque"/>
                <a:cs typeface="Bricolage Grotesque"/>
                <a:sym typeface="Bricolage Grotesque"/>
              </a:rPr>
              <a:t>O</a:t>
            </a:r>
            <a:r>
              <a:rPr b="0" i="0" lang="en-US" sz="2500" u="none" cap="none" strike="noStrike">
                <a:solidFill>
                  <a:srgbClr val="2A2828"/>
                </a:solidFill>
                <a:latin typeface="Bricolage Grotesque"/>
                <a:ea typeface="Bricolage Grotesque"/>
                <a:cs typeface="Bricolage Grotesque"/>
                <a:sym typeface="Bricolage Grotesque"/>
              </a:rPr>
              <a:t>rmation among vul</a:t>
            </a:r>
            <a:r>
              <a:rPr b="0" i="0" lang="en-US" sz="2500" u="none" cap="none" strike="noStrike">
                <a:solidFill>
                  <a:srgbClr val="0C4DA2"/>
                </a:solidFill>
                <a:latin typeface="Bricolage Grotesque"/>
                <a:ea typeface="Bricolage Grotesque"/>
                <a:cs typeface="Bricolage Grotesque"/>
                <a:sym typeface="Bricolage Grotesque"/>
              </a:rPr>
              <a:t>N</a:t>
            </a:r>
            <a:r>
              <a:rPr b="0" i="0" lang="en-US" sz="2500" u="none" cap="none" strike="noStrike">
                <a:solidFill>
                  <a:srgbClr val="2A2828"/>
                </a:solidFill>
                <a:latin typeface="Bricolage Grotesque"/>
                <a:ea typeface="Bricolage Grotesque"/>
                <a:cs typeface="Bricolage Grotesque"/>
                <a:sym typeface="Bricolage Grotesque"/>
              </a:rPr>
              <a:t>erable groups of adol</a:t>
            </a:r>
            <a:r>
              <a:rPr b="0" i="0" lang="en-US" sz="2500" u="none" cap="none" strike="noStrike">
                <a:solidFill>
                  <a:srgbClr val="0C4DA2"/>
                </a:solidFill>
                <a:latin typeface="Bricolage Grotesque"/>
                <a:ea typeface="Bricolage Grotesque"/>
                <a:cs typeface="Bricolage Grotesque"/>
                <a:sym typeface="Bricolage Grotesque"/>
              </a:rPr>
              <a:t>E</a:t>
            </a:r>
            <a:r>
              <a:rPr b="0" i="0" lang="en-US" sz="2500" u="none" cap="none" strike="noStrike">
                <a:solidFill>
                  <a:srgbClr val="2A2828"/>
                </a:solidFill>
                <a:latin typeface="Bricolage Grotesque"/>
                <a:ea typeface="Bricolage Grotesque"/>
                <a:cs typeface="Bricolage Grotesque"/>
                <a:sym typeface="Bricolage Grotesque"/>
              </a:rPr>
              <a:t>scents-(Tanár- és iskolavezetői képzés a digitális írástudás előmozdítása és a dezinformáció terjedésének megakadályozása érdekében a serdülők veszélyeztetett csoportjai körében)</a:t>
            </a:r>
            <a:endParaRPr b="0" i="0" sz="25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t>
            </a:r>
            <a:r>
              <a:rPr lang="en-US" sz="2202">
                <a:solidFill>
                  <a:srgbClr val="FFFFFF"/>
                </a:solidFill>
                <a:latin typeface="Bricolage Grotesque"/>
                <a:ea typeface="Bricolage Grotesque"/>
                <a:cs typeface="Bricolage Grotesque"/>
                <a:sym typeface="Bricolage Grotesque"/>
              </a:rPr>
              <a:t>ár</a:t>
            </a:r>
            <a:r>
              <a:rPr b="0" i="0" lang="en-US" sz="2202" u="none" cap="none" strike="noStrike">
                <a:solidFill>
                  <a:srgbClr val="FFFFFF"/>
                </a:solidFill>
                <a:latin typeface="Bricolage Grotesque"/>
                <a:ea typeface="Bricolage Grotesque"/>
                <a:cs typeface="Bricolage Grotesque"/>
                <a:sym typeface="Bricolage Grotesque"/>
              </a:rPr>
              <a:t>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400" cy="47520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lang="en-US" sz="3088">
                <a:solidFill>
                  <a:srgbClr val="0C4DA2"/>
                </a:solidFill>
                <a:latin typeface="Bricolage Grotesque"/>
                <a:ea typeface="Bricolage Grotesque"/>
                <a:cs typeface="Bricolage Grotesque"/>
                <a:sym typeface="Bricolage Grotesque"/>
              </a:rPr>
              <a:t>Előadó</a:t>
            </a:r>
            <a:r>
              <a:rPr b="1" i="0" lang="en-US" sz="3088" u="none" cap="none" strike="noStrike">
                <a:solidFill>
                  <a:srgbClr val="0C4DA2"/>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 name="Google Shape;268;p2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2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0" name="Google Shape;270;p28"/>
          <p:cNvGrpSpPr/>
          <p:nvPr/>
        </p:nvGrpSpPr>
        <p:grpSpPr>
          <a:xfrm>
            <a:off x="6111849" y="2794410"/>
            <a:ext cx="7685891" cy="2168895"/>
            <a:chOff x="0" y="-47625"/>
            <a:chExt cx="1484188" cy="418826"/>
          </a:xfrm>
        </p:grpSpPr>
        <p:sp>
          <p:nvSpPr>
            <p:cNvPr id="271" name="Google Shape;271;p2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2" name="Google Shape;272;p2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3" name="Google Shape;273;p28"/>
          <p:cNvGrpSpPr/>
          <p:nvPr/>
        </p:nvGrpSpPr>
        <p:grpSpPr>
          <a:xfrm>
            <a:off x="-696258" y="-1193133"/>
            <a:ext cx="7178388" cy="12095887"/>
            <a:chOff x="0" y="-57150"/>
            <a:chExt cx="1890604" cy="3185748"/>
          </a:xfrm>
        </p:grpSpPr>
        <p:sp>
          <p:nvSpPr>
            <p:cNvPr id="274" name="Google Shape;274;p2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 name="Google Shape;275;p2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76" name="Google Shape;276;p2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 name="Google Shape;277;p2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 name="Google Shape;278;p2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79" name="Google Shape;279;p28"/>
          <p:cNvSpPr txBox="1"/>
          <p:nvPr/>
        </p:nvSpPr>
        <p:spPr>
          <a:xfrm>
            <a:off x="7911996" y="5295900"/>
            <a:ext cx="8395800" cy="17205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A dezinformáció fogalma</a:t>
            </a:r>
            <a:endParaRPr b="0" i="0" sz="1400" u="none" cap="none" strike="noStrike">
              <a:solidFill>
                <a:srgbClr val="000000"/>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399"/>
              <a:buFont typeface="Arial"/>
              <a:buNone/>
            </a:pPr>
            <a:r>
              <a:t/>
            </a:r>
            <a:endParaRPr b="0"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000"/>
              <a:buFont typeface="Arial"/>
              <a:buNone/>
            </a:pPr>
            <a:r>
              <a:rPr b="1" lang="en-US" sz="2000"/>
              <a:t>A prezentáció segítségével menj végig a definíciók bemutatásán, és vitasd meg a problémákat, valamint a példákat.</a:t>
            </a:r>
            <a:endParaRPr b="0" i="0" sz="1400" u="none" cap="none" strike="noStrike">
              <a:solidFill>
                <a:srgbClr val="000000"/>
              </a:solidFill>
              <a:latin typeface="Arial"/>
              <a:ea typeface="Arial"/>
              <a:cs typeface="Arial"/>
              <a:sym typeface="Arial"/>
            </a:endParaRPr>
          </a:p>
        </p:txBody>
      </p:sp>
      <p:sp>
        <p:nvSpPr>
          <p:cNvPr id="280" name="Google Shape;280;p28"/>
          <p:cNvSpPr txBox="1"/>
          <p:nvPr/>
        </p:nvSpPr>
        <p:spPr>
          <a:xfrm>
            <a:off x="7029450" y="3395850"/>
            <a:ext cx="11258700" cy="12732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Dezinformáció</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3b18e1632d1_0_371"/>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dezinformáció főbb aspektusai</a:t>
            </a:r>
            <a:endParaRPr b="1"/>
          </a:p>
        </p:txBody>
      </p:sp>
      <p:sp>
        <p:nvSpPr>
          <p:cNvPr id="286" name="Google Shape;286;g3b18e1632d1_0_371"/>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0" lvl="0" marL="0" rtl="0" algn="l">
              <a:spcBef>
                <a:spcPts val="640"/>
              </a:spcBef>
              <a:spcAft>
                <a:spcPts val="0"/>
              </a:spcAft>
              <a:buNone/>
            </a:pPr>
            <a:r>
              <a:rPr lang="en-US" sz="4000">
                <a:solidFill>
                  <a:schemeClr val="dk1"/>
                </a:solidFill>
              </a:rPr>
              <a:t>Szándékos és stratégiai jellegű</a:t>
            </a:r>
            <a:endParaRPr sz="4000">
              <a:solidFill>
                <a:schemeClr val="dk1"/>
              </a:solidFill>
            </a:endParaRPr>
          </a:p>
          <a:p>
            <a:pPr indent="0" lvl="0" marL="0" rtl="0" algn="l">
              <a:spcBef>
                <a:spcPts val="640"/>
              </a:spcBef>
              <a:spcAft>
                <a:spcPts val="0"/>
              </a:spcAft>
              <a:buNone/>
            </a:pPr>
            <a:r>
              <a:rPr lang="en-US" sz="4000">
                <a:solidFill>
                  <a:schemeClr val="dk1"/>
                </a:solidFill>
              </a:rPr>
              <a:t>Taktikai módszerek és módozatok: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Astroturfing</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Összeesküvés-elméletek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Kattintásvadászat</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Számítógépes propaganda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Internetes manipuláció</a:t>
            </a:r>
            <a:endParaRPr sz="4000">
              <a:solidFill>
                <a:schemeClr val="dk1"/>
              </a:solidFill>
            </a:endParaRPr>
          </a:p>
          <a:p>
            <a:pPr indent="0" lvl="0" marL="0" rtl="0" algn="l">
              <a:lnSpc>
                <a:spcPct val="100000"/>
              </a:lnSpc>
              <a:spcBef>
                <a:spcPts val="640"/>
              </a:spcBef>
              <a:spcAft>
                <a:spcPts val="0"/>
              </a:spcAft>
              <a:buNone/>
            </a:pPr>
            <a:r>
              <a:t/>
            </a:r>
            <a:endParaRPr sz="4000">
              <a:solidFill>
                <a:schemeClr val="dk1"/>
              </a:solidFill>
            </a:endParaRPr>
          </a:p>
        </p:txBody>
      </p:sp>
      <p:sp>
        <p:nvSpPr>
          <p:cNvPr id="287" name="Google Shape;287;g3b18e1632d1_0_3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8" name="Google Shape;288;g3b18e1632d1_0_371"/>
          <p:cNvGrpSpPr/>
          <p:nvPr/>
        </p:nvGrpSpPr>
        <p:grpSpPr>
          <a:xfrm>
            <a:off x="790770" y="-112458"/>
            <a:ext cx="1427172" cy="786938"/>
            <a:chOff x="0" y="-38100"/>
            <a:chExt cx="373234" cy="205800"/>
          </a:xfrm>
        </p:grpSpPr>
        <p:sp>
          <p:nvSpPr>
            <p:cNvPr id="289" name="Google Shape;289;g3b18e1632d1_0_3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0" name="Google Shape;290;g3b18e1632d1_0_371"/>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1" name="Google Shape;291;g3b18e1632d1_0_371"/>
          <p:cNvGrpSpPr/>
          <p:nvPr/>
        </p:nvGrpSpPr>
        <p:grpSpPr>
          <a:xfrm>
            <a:off x="0" y="-112458"/>
            <a:ext cx="315464" cy="786938"/>
            <a:chOff x="0" y="-38100"/>
            <a:chExt cx="82500" cy="205800"/>
          </a:xfrm>
        </p:grpSpPr>
        <p:sp>
          <p:nvSpPr>
            <p:cNvPr id="292" name="Google Shape;292;g3b18e1632d1_0_3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3" name="Google Shape;293;g3b18e1632d1_0_371"/>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4" name="Google Shape;294;g3b18e1632d1_0_371"/>
          <p:cNvGrpSpPr/>
          <p:nvPr/>
        </p:nvGrpSpPr>
        <p:grpSpPr>
          <a:xfrm>
            <a:off x="0" y="1116904"/>
            <a:ext cx="503881" cy="1931918"/>
            <a:chOff x="0" y="-38100"/>
            <a:chExt cx="131775" cy="505235"/>
          </a:xfrm>
        </p:grpSpPr>
        <p:sp>
          <p:nvSpPr>
            <p:cNvPr id="295" name="Google Shape;295;g3b18e1632d1_0_3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6" name="Google Shape;296;g3b18e1632d1_0_371"/>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7" name="Google Shape;297;g3b18e1632d1_0_371" title="KeyAspects1-HU.png"/>
          <p:cNvPicPr preferRelativeResize="0"/>
          <p:nvPr/>
        </p:nvPicPr>
        <p:blipFill>
          <a:blip r:embed="rId4">
            <a:alphaModFix/>
          </a:blip>
          <a:stretch>
            <a:fillRect/>
          </a:stretch>
        </p:blipFill>
        <p:spPr>
          <a:xfrm>
            <a:off x="656281" y="2127658"/>
            <a:ext cx="5133176" cy="769976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g3b18e1632d1_0_462"/>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Dezinformáció a múltban</a:t>
            </a:r>
            <a:endParaRPr b="1"/>
          </a:p>
        </p:txBody>
      </p:sp>
      <p:sp>
        <p:nvSpPr>
          <p:cNvPr id="303" name="Google Shape;303;g3b18e1632d1_0_462"/>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0" lvl="0" marL="0" rtl="0" algn="l">
              <a:spcBef>
                <a:spcPts val="640"/>
              </a:spcBef>
              <a:spcAft>
                <a:spcPts val="0"/>
              </a:spcAft>
              <a:buNone/>
            </a:pPr>
            <a:r>
              <a:rPr lang="en-US" sz="4000">
                <a:solidFill>
                  <a:schemeClr val="dk1"/>
                </a:solidFill>
              </a:rPr>
              <a:t>Történelmi kontextus:</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Ókori Róma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Nyomdagépek kora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20. század</a:t>
            </a:r>
            <a:endParaRPr sz="4000">
              <a:solidFill>
                <a:schemeClr val="dk1"/>
              </a:solidFill>
            </a:endParaRPr>
          </a:p>
          <a:p>
            <a:pPr indent="0" lvl="0" marL="0" rtl="0" algn="l">
              <a:spcBef>
                <a:spcPts val="640"/>
              </a:spcBef>
              <a:spcAft>
                <a:spcPts val="0"/>
              </a:spcAft>
              <a:buNone/>
            </a:pPr>
            <a:r>
              <a:rPr lang="en-US" sz="4000">
                <a:solidFill>
                  <a:schemeClr val="dk1"/>
                </a:solidFill>
              </a:rPr>
              <a:t>Modern veszélyek (digitális kor):</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Kapcsolódás és számítástechnika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Szűrők hiánya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 bizalom eróziója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 felderítés kihívásai</a:t>
            </a:r>
            <a:endParaRPr sz="4000">
              <a:solidFill>
                <a:schemeClr val="dk1"/>
              </a:solidFill>
            </a:endParaRPr>
          </a:p>
          <a:p>
            <a:pPr indent="0" lvl="0" marL="0" rtl="0" algn="l">
              <a:lnSpc>
                <a:spcPct val="100000"/>
              </a:lnSpc>
              <a:spcBef>
                <a:spcPts val="640"/>
              </a:spcBef>
              <a:spcAft>
                <a:spcPts val="0"/>
              </a:spcAft>
              <a:buNone/>
            </a:pPr>
            <a:r>
              <a:t/>
            </a:r>
            <a:endParaRPr sz="4000">
              <a:solidFill>
                <a:schemeClr val="dk1"/>
              </a:solidFill>
            </a:endParaRPr>
          </a:p>
        </p:txBody>
      </p:sp>
      <p:sp>
        <p:nvSpPr>
          <p:cNvPr id="304" name="Google Shape;304;g3b18e1632d1_0_4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5" name="Google Shape;305;g3b18e1632d1_0_462"/>
          <p:cNvGrpSpPr/>
          <p:nvPr/>
        </p:nvGrpSpPr>
        <p:grpSpPr>
          <a:xfrm>
            <a:off x="790770" y="-112458"/>
            <a:ext cx="1427172" cy="786938"/>
            <a:chOff x="0" y="-38100"/>
            <a:chExt cx="373234" cy="205800"/>
          </a:xfrm>
        </p:grpSpPr>
        <p:sp>
          <p:nvSpPr>
            <p:cNvPr id="306" name="Google Shape;306;g3b18e1632d1_0_4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7" name="Google Shape;307;g3b18e1632d1_0_462"/>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8" name="Google Shape;308;g3b18e1632d1_0_462"/>
          <p:cNvGrpSpPr/>
          <p:nvPr/>
        </p:nvGrpSpPr>
        <p:grpSpPr>
          <a:xfrm>
            <a:off x="0" y="-112458"/>
            <a:ext cx="315464" cy="786938"/>
            <a:chOff x="0" y="-38100"/>
            <a:chExt cx="82500" cy="205800"/>
          </a:xfrm>
        </p:grpSpPr>
        <p:sp>
          <p:nvSpPr>
            <p:cNvPr id="309" name="Google Shape;309;g3b18e1632d1_0_4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0" name="Google Shape;310;g3b18e1632d1_0_462"/>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1" name="Google Shape;311;g3b18e1632d1_0_462"/>
          <p:cNvGrpSpPr/>
          <p:nvPr/>
        </p:nvGrpSpPr>
        <p:grpSpPr>
          <a:xfrm>
            <a:off x="0" y="1116904"/>
            <a:ext cx="503881" cy="1931918"/>
            <a:chOff x="0" y="-38100"/>
            <a:chExt cx="131775" cy="505235"/>
          </a:xfrm>
        </p:grpSpPr>
        <p:sp>
          <p:nvSpPr>
            <p:cNvPr id="312" name="Google Shape;312;g3b18e1632d1_0_4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3" name="Google Shape;313;g3b18e1632d1_0_462"/>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4" name="Google Shape;314;g3b18e1632d1_0_462" title="DisinformationinTimes-HU.png"/>
          <p:cNvPicPr preferRelativeResize="0"/>
          <p:nvPr/>
        </p:nvPicPr>
        <p:blipFill>
          <a:blip r:embed="rId4">
            <a:alphaModFix/>
          </a:blip>
          <a:stretch>
            <a:fillRect/>
          </a:stretch>
        </p:blipFill>
        <p:spPr>
          <a:xfrm>
            <a:off x="656281" y="2127658"/>
            <a:ext cx="5337961" cy="800694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Dezinformáció</a:t>
            </a:r>
            <a:endParaRPr b="1"/>
          </a:p>
        </p:txBody>
      </p:sp>
      <p:sp>
        <p:nvSpPr>
          <p:cNvPr id="320" name="Google Shape;320;p29"/>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sz="3600">
                <a:solidFill>
                  <a:schemeClr val="dk1"/>
                </a:solidFill>
              </a:rPr>
              <a:t>Hamis információ, amelyet szándékosan hoznak létre és terjesztenek azért, hogy megtévesszék vagy félrevezessék az embereket.</a:t>
            </a:r>
            <a:br>
              <a:rPr lang="en-US" sz="3600">
                <a:solidFill>
                  <a:schemeClr val="dk1"/>
                </a:solidFill>
              </a:rPr>
            </a:br>
            <a:r>
              <a:rPr lang="en-US" sz="3600">
                <a:solidFill>
                  <a:schemeClr val="dk1"/>
                </a:solidFill>
              </a:rPr>
              <a:t> Példa: Közvélemény befolyásolására készített álhír cikkek.</a:t>
            </a:r>
            <a:endParaRPr sz="3600">
              <a:solidFill>
                <a:schemeClr val="dk1"/>
              </a:solidFill>
            </a:endParaRPr>
          </a:p>
          <a:p>
            <a:pPr indent="0" lvl="0" marL="0" rtl="0" algn="l">
              <a:lnSpc>
                <a:spcPct val="115000"/>
              </a:lnSpc>
              <a:spcBef>
                <a:spcPts val="1200"/>
              </a:spcBef>
              <a:spcAft>
                <a:spcPts val="0"/>
              </a:spcAft>
              <a:buSzPts val="3200"/>
              <a:buNone/>
            </a:pPr>
            <a:r>
              <a:rPr lang="en-US" sz="3600">
                <a:solidFill>
                  <a:schemeClr val="dk1"/>
                </a:solidFill>
              </a:rPr>
              <a:t>Jellemzők:</a:t>
            </a:r>
            <a:endParaRPr sz="3600">
              <a:solidFill>
                <a:schemeClr val="dk1"/>
              </a:solidFill>
            </a:endParaRPr>
          </a:p>
          <a:p>
            <a:pPr indent="-273050" lvl="0" marL="457200" rtl="0" algn="l">
              <a:lnSpc>
                <a:spcPct val="115000"/>
              </a:lnSpc>
              <a:spcBef>
                <a:spcPts val="1200"/>
              </a:spcBef>
              <a:spcAft>
                <a:spcPts val="0"/>
              </a:spcAft>
              <a:buClr>
                <a:schemeClr val="dk1"/>
              </a:buClr>
              <a:buSzPts val="700"/>
              <a:buChar char="●"/>
            </a:pPr>
            <a:r>
              <a:rPr lang="en-US" sz="3600">
                <a:solidFill>
                  <a:schemeClr val="dk1"/>
                </a:solidFill>
              </a:rPr>
              <a:t>Szándékos megtévesztés</a:t>
            </a:r>
            <a:endParaRPr sz="3600">
              <a:solidFill>
                <a:schemeClr val="dk1"/>
              </a:solidFill>
            </a:endParaRPr>
          </a:p>
          <a:p>
            <a:pPr indent="-273050" lvl="0" marL="457200" rtl="0" algn="l">
              <a:lnSpc>
                <a:spcPct val="115000"/>
              </a:lnSpc>
              <a:spcBef>
                <a:spcPts val="0"/>
              </a:spcBef>
              <a:spcAft>
                <a:spcPts val="0"/>
              </a:spcAft>
              <a:buClr>
                <a:schemeClr val="dk1"/>
              </a:buClr>
              <a:buSzPts val="700"/>
              <a:buChar char="●"/>
            </a:pPr>
            <a:r>
              <a:rPr lang="en-US" sz="3600">
                <a:solidFill>
                  <a:schemeClr val="dk1"/>
                </a:solidFill>
              </a:rPr>
              <a:t>Manipulált tartalom</a:t>
            </a:r>
            <a:endParaRPr sz="3600">
              <a:solidFill>
                <a:schemeClr val="dk1"/>
              </a:solidFill>
            </a:endParaRPr>
          </a:p>
          <a:p>
            <a:pPr indent="-273050" lvl="0" marL="457200" rtl="0" algn="l">
              <a:lnSpc>
                <a:spcPct val="115000"/>
              </a:lnSpc>
              <a:spcBef>
                <a:spcPts val="0"/>
              </a:spcBef>
              <a:spcAft>
                <a:spcPts val="0"/>
              </a:spcAft>
              <a:buClr>
                <a:schemeClr val="dk1"/>
              </a:buClr>
              <a:buSzPts val="700"/>
              <a:buChar char="●"/>
            </a:pPr>
            <a:r>
              <a:rPr lang="en-US" sz="3600">
                <a:solidFill>
                  <a:schemeClr val="dk1"/>
                </a:solidFill>
              </a:rPr>
              <a:t>Érzelmi befolyásolás</a:t>
            </a:r>
            <a:endParaRPr sz="3600">
              <a:solidFill>
                <a:schemeClr val="dk1"/>
              </a:solidFill>
            </a:endParaRPr>
          </a:p>
          <a:p>
            <a:pPr indent="-273050" lvl="0" marL="457200" rtl="0" algn="l">
              <a:lnSpc>
                <a:spcPct val="115000"/>
              </a:lnSpc>
              <a:spcBef>
                <a:spcPts val="0"/>
              </a:spcBef>
              <a:spcAft>
                <a:spcPts val="0"/>
              </a:spcAft>
              <a:buClr>
                <a:schemeClr val="dk1"/>
              </a:buClr>
              <a:buSzPts val="700"/>
              <a:buChar char="●"/>
            </a:pPr>
            <a:r>
              <a:rPr lang="en-US" sz="3600">
                <a:solidFill>
                  <a:schemeClr val="dk1"/>
                </a:solidFill>
              </a:rPr>
              <a:t>Kitalált vagy eltitkolt források</a:t>
            </a:r>
            <a:endParaRPr sz="3600">
              <a:solidFill>
                <a:schemeClr val="dk1"/>
              </a:solidFill>
            </a:endParaRPr>
          </a:p>
          <a:p>
            <a:pPr indent="-273050" lvl="0" marL="457200" rtl="0" algn="l">
              <a:lnSpc>
                <a:spcPct val="115000"/>
              </a:lnSpc>
              <a:spcBef>
                <a:spcPts val="0"/>
              </a:spcBef>
              <a:spcAft>
                <a:spcPts val="0"/>
              </a:spcAft>
              <a:buClr>
                <a:schemeClr val="dk1"/>
              </a:buClr>
              <a:buSzPts val="700"/>
              <a:buChar char="●"/>
            </a:pPr>
            <a:r>
              <a:rPr lang="en-US" sz="3600">
                <a:solidFill>
                  <a:schemeClr val="dk1"/>
                </a:solidFill>
              </a:rPr>
              <a:t>Haszonszerzés céljából terjesztik</a:t>
            </a:r>
            <a:endParaRPr sz="36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3600">
                <a:solidFill>
                  <a:schemeClr val="dk1"/>
                </a:solidFill>
              </a:rPr>
              <a:t>Gyakran az igazság és a hazugság keveréke</a:t>
            </a:r>
            <a:br>
              <a:rPr lang="en-US" sz="4000">
                <a:solidFill>
                  <a:schemeClr val="dk1"/>
                </a:solidFill>
              </a:rPr>
            </a:br>
            <a:endParaRPr sz="4000">
              <a:solidFill>
                <a:schemeClr val="dk1"/>
              </a:solidFill>
            </a:endParaRPr>
          </a:p>
        </p:txBody>
      </p:sp>
      <p:sp>
        <p:nvSpPr>
          <p:cNvPr id="321" name="Google Shape;321;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2" name="Google Shape;322;p29"/>
          <p:cNvGrpSpPr/>
          <p:nvPr/>
        </p:nvGrpSpPr>
        <p:grpSpPr>
          <a:xfrm>
            <a:off x="790770" y="-112458"/>
            <a:ext cx="1427175" cy="786776"/>
            <a:chOff x="0" y="-38100"/>
            <a:chExt cx="373234" cy="205757"/>
          </a:xfrm>
        </p:grpSpPr>
        <p:sp>
          <p:nvSpPr>
            <p:cNvPr id="323" name="Google Shape;323;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4" name="Google Shape;324;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5" name="Google Shape;325;p29"/>
          <p:cNvGrpSpPr/>
          <p:nvPr/>
        </p:nvGrpSpPr>
        <p:grpSpPr>
          <a:xfrm>
            <a:off x="0" y="-112458"/>
            <a:ext cx="315272" cy="786776"/>
            <a:chOff x="0" y="-38100"/>
            <a:chExt cx="82450" cy="205757"/>
          </a:xfrm>
        </p:grpSpPr>
        <p:sp>
          <p:nvSpPr>
            <p:cNvPr id="326" name="Google Shape;326;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7" name="Google Shape;327;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8" name="Google Shape;328;p29"/>
          <p:cNvGrpSpPr/>
          <p:nvPr/>
        </p:nvGrpSpPr>
        <p:grpSpPr>
          <a:xfrm>
            <a:off x="0" y="1116904"/>
            <a:ext cx="503883" cy="1931922"/>
            <a:chOff x="0" y="-38100"/>
            <a:chExt cx="131775" cy="505235"/>
          </a:xfrm>
        </p:grpSpPr>
        <p:sp>
          <p:nvSpPr>
            <p:cNvPr id="329" name="Google Shape;329;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0" name="Google Shape;330;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3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Félretájékoztatás</a:t>
            </a:r>
            <a:endParaRPr b="1"/>
          </a:p>
        </p:txBody>
      </p:sp>
      <p:sp>
        <p:nvSpPr>
          <p:cNvPr id="336" name="Google Shape;336;p30"/>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sz="3800">
                <a:solidFill>
                  <a:schemeClr val="dk1"/>
                </a:solidFill>
              </a:rPr>
              <a:t>Hamis vagy pontatlan információ, amelyet nem megtévesztési szándékkal osztanak meg.</a:t>
            </a:r>
            <a:endParaRPr sz="3800">
              <a:solidFill>
                <a:schemeClr val="dk1"/>
              </a:solidFill>
            </a:endParaRPr>
          </a:p>
          <a:p>
            <a:pPr indent="0" lvl="0" marL="0" rtl="0" algn="l">
              <a:lnSpc>
                <a:spcPct val="115000"/>
              </a:lnSpc>
              <a:spcBef>
                <a:spcPts val="1200"/>
              </a:spcBef>
              <a:spcAft>
                <a:spcPts val="0"/>
              </a:spcAft>
              <a:buSzPts val="3200"/>
              <a:buNone/>
            </a:pPr>
            <a:r>
              <a:rPr lang="en-US" sz="3800">
                <a:solidFill>
                  <a:schemeClr val="dk1"/>
                </a:solidFill>
              </a:rPr>
              <a:t>Példa: Rosszul feliratozott kép megosztása abban a hitben, hogy igaz.</a:t>
            </a:r>
            <a:endParaRPr sz="3800">
              <a:solidFill>
                <a:schemeClr val="dk1"/>
              </a:solidFill>
            </a:endParaRPr>
          </a:p>
          <a:p>
            <a:pPr indent="0" lvl="0" marL="0" rtl="0" algn="l">
              <a:lnSpc>
                <a:spcPct val="115000"/>
              </a:lnSpc>
              <a:spcBef>
                <a:spcPts val="1200"/>
              </a:spcBef>
              <a:spcAft>
                <a:spcPts val="0"/>
              </a:spcAft>
              <a:buSzPts val="3200"/>
              <a:buNone/>
            </a:pPr>
            <a:r>
              <a:rPr lang="en-US" sz="3800">
                <a:solidFill>
                  <a:schemeClr val="dk1"/>
                </a:solidFill>
              </a:rPr>
              <a:t>Jellemzők:</a:t>
            </a:r>
            <a:endParaRPr sz="3800">
              <a:solidFill>
                <a:schemeClr val="dk1"/>
              </a:solidFill>
            </a:endParaRPr>
          </a:p>
          <a:p>
            <a:pPr indent="-285750" lvl="0" marL="457200" rtl="0" algn="l">
              <a:lnSpc>
                <a:spcPct val="115000"/>
              </a:lnSpc>
              <a:spcBef>
                <a:spcPts val="1200"/>
              </a:spcBef>
              <a:spcAft>
                <a:spcPts val="0"/>
              </a:spcAft>
              <a:buClr>
                <a:schemeClr val="dk1"/>
              </a:buClr>
              <a:buSzPts val="900"/>
              <a:buChar char="●"/>
            </a:pPr>
            <a:r>
              <a:rPr lang="en-US" sz="3800">
                <a:solidFill>
                  <a:schemeClr val="dk1"/>
                </a:solidFill>
              </a:rPr>
              <a:t>Nem szándékos</a:t>
            </a:r>
            <a:endParaRPr sz="3800">
              <a:solidFill>
                <a:schemeClr val="dk1"/>
              </a:solidFill>
            </a:endParaRPr>
          </a:p>
          <a:p>
            <a:pPr indent="-285750" lvl="0" marL="457200" rtl="0" algn="l">
              <a:lnSpc>
                <a:spcPct val="115000"/>
              </a:lnSpc>
              <a:spcBef>
                <a:spcPts val="0"/>
              </a:spcBef>
              <a:spcAft>
                <a:spcPts val="0"/>
              </a:spcAft>
              <a:buClr>
                <a:schemeClr val="dk1"/>
              </a:buClr>
              <a:buSzPts val="900"/>
              <a:buChar char="●"/>
            </a:pPr>
            <a:r>
              <a:rPr lang="en-US" sz="3800">
                <a:solidFill>
                  <a:schemeClr val="dk1"/>
                </a:solidFill>
              </a:rPr>
              <a:t>Hamis vagy hiányos információn alapul</a:t>
            </a:r>
            <a:endParaRPr sz="3800">
              <a:solidFill>
                <a:schemeClr val="dk1"/>
              </a:solidFill>
            </a:endParaRPr>
          </a:p>
          <a:p>
            <a:pPr indent="-285750" lvl="0" marL="457200" rtl="0" algn="l">
              <a:lnSpc>
                <a:spcPct val="115000"/>
              </a:lnSpc>
              <a:spcBef>
                <a:spcPts val="0"/>
              </a:spcBef>
              <a:spcAft>
                <a:spcPts val="0"/>
              </a:spcAft>
              <a:buClr>
                <a:schemeClr val="dk1"/>
              </a:buClr>
              <a:buSzPts val="900"/>
              <a:buChar char="●"/>
            </a:pPr>
            <a:r>
              <a:rPr lang="en-US" sz="3800">
                <a:solidFill>
                  <a:schemeClr val="dk1"/>
                </a:solidFill>
              </a:rPr>
              <a:t>Hihetőnek tűnhet</a:t>
            </a:r>
            <a:endParaRPr sz="3800">
              <a:solidFill>
                <a:schemeClr val="dk1"/>
              </a:solidFill>
            </a:endParaRPr>
          </a:p>
          <a:p>
            <a:pPr indent="-285750" lvl="0" marL="457200" rtl="0" algn="l">
              <a:lnSpc>
                <a:spcPct val="115000"/>
              </a:lnSpc>
              <a:spcBef>
                <a:spcPts val="0"/>
              </a:spcBef>
              <a:spcAft>
                <a:spcPts val="0"/>
              </a:spcAft>
              <a:buClr>
                <a:schemeClr val="dk1"/>
              </a:buClr>
              <a:buSzPts val="900"/>
              <a:buChar char="●"/>
            </a:pPr>
            <a:r>
              <a:rPr lang="en-US" sz="3800">
                <a:solidFill>
                  <a:schemeClr val="dk1"/>
                </a:solidFill>
              </a:rPr>
              <a:t>Valós forrásokat is felhasználhat helytelenül</a:t>
            </a:r>
            <a:endParaRPr sz="3800">
              <a:solidFill>
                <a:schemeClr val="dk1"/>
              </a:solidFill>
            </a:endParaRPr>
          </a:p>
          <a:p>
            <a:pPr indent="-285750" lvl="0" marL="457200" rtl="0" algn="l">
              <a:lnSpc>
                <a:spcPct val="115000"/>
              </a:lnSpc>
              <a:spcBef>
                <a:spcPts val="0"/>
              </a:spcBef>
              <a:spcAft>
                <a:spcPts val="0"/>
              </a:spcAft>
              <a:buClr>
                <a:schemeClr val="dk1"/>
              </a:buClr>
              <a:buSzPts val="900"/>
              <a:buChar char="●"/>
            </a:pPr>
            <a:r>
              <a:rPr lang="en-US" sz="3800">
                <a:solidFill>
                  <a:schemeClr val="dk1"/>
                </a:solidFill>
              </a:rPr>
              <a:t>Képes felerősíteni a károkat</a:t>
            </a:r>
            <a:endParaRPr sz="3800">
              <a:solidFill>
                <a:schemeClr val="dk1"/>
              </a:solidFill>
            </a:endParaRPr>
          </a:p>
        </p:txBody>
      </p:sp>
      <p:sp>
        <p:nvSpPr>
          <p:cNvPr id="337" name="Google Shape;337;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8" name="Google Shape;338;p30"/>
          <p:cNvGrpSpPr/>
          <p:nvPr/>
        </p:nvGrpSpPr>
        <p:grpSpPr>
          <a:xfrm>
            <a:off x="790770" y="-112458"/>
            <a:ext cx="1427175" cy="786776"/>
            <a:chOff x="0" y="-38100"/>
            <a:chExt cx="373234" cy="205757"/>
          </a:xfrm>
        </p:grpSpPr>
        <p:sp>
          <p:nvSpPr>
            <p:cNvPr id="339" name="Google Shape;339;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0" name="Google Shape;340;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1" name="Google Shape;341;p30"/>
          <p:cNvGrpSpPr/>
          <p:nvPr/>
        </p:nvGrpSpPr>
        <p:grpSpPr>
          <a:xfrm>
            <a:off x="0" y="-112458"/>
            <a:ext cx="315272" cy="786776"/>
            <a:chOff x="0" y="-38100"/>
            <a:chExt cx="82450" cy="205757"/>
          </a:xfrm>
        </p:grpSpPr>
        <p:sp>
          <p:nvSpPr>
            <p:cNvPr id="342" name="Google Shape;342;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3" name="Google Shape;343;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4" name="Google Shape;344;p30"/>
          <p:cNvGrpSpPr/>
          <p:nvPr/>
        </p:nvGrpSpPr>
        <p:grpSpPr>
          <a:xfrm>
            <a:off x="0" y="1116904"/>
            <a:ext cx="503883" cy="1931922"/>
            <a:chOff x="0" y="-38100"/>
            <a:chExt cx="131775" cy="505235"/>
          </a:xfrm>
        </p:grpSpPr>
        <p:sp>
          <p:nvSpPr>
            <p:cNvPr id="345" name="Google Shape;345;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6" name="Google Shape;346;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Ártó szándékú információ (</a:t>
            </a:r>
            <a:r>
              <a:rPr b="1" lang="en-US">
                <a:solidFill>
                  <a:schemeClr val="dk1"/>
                </a:solidFill>
                <a:latin typeface="Bricolage Grotesque"/>
                <a:ea typeface="Bricolage Grotesque"/>
                <a:cs typeface="Bricolage Grotesque"/>
                <a:sym typeface="Bricolage Grotesque"/>
              </a:rPr>
              <a:t>Malinformation)</a:t>
            </a:r>
            <a:endParaRPr b="1"/>
          </a:p>
        </p:txBody>
      </p:sp>
      <p:sp>
        <p:nvSpPr>
          <p:cNvPr id="352" name="Google Shape;352;p31"/>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sz="4000">
                <a:solidFill>
                  <a:schemeClr val="dk1"/>
                </a:solidFill>
              </a:rPr>
              <a:t>Valós információ, amelyet egy személy, szervezet vagy ország ártalmára használnak fel.</a:t>
            </a:r>
            <a:endParaRPr sz="4000">
              <a:solidFill>
                <a:schemeClr val="dk1"/>
              </a:solidFill>
            </a:endParaRPr>
          </a:p>
          <a:p>
            <a:pPr indent="0" lvl="0" marL="0" rtl="0" algn="l">
              <a:lnSpc>
                <a:spcPct val="115000"/>
              </a:lnSpc>
              <a:spcBef>
                <a:spcPts val="1200"/>
              </a:spcBef>
              <a:spcAft>
                <a:spcPts val="0"/>
              </a:spcAft>
              <a:buSzPts val="3200"/>
              <a:buNone/>
            </a:pPr>
            <a:r>
              <a:rPr lang="en-US" sz="4000">
                <a:solidFill>
                  <a:schemeClr val="dk1"/>
                </a:solidFill>
              </a:rPr>
              <a:t>Példa: Magánjellegű adatok kiszivárogtatása valaki lejáratására.</a:t>
            </a:r>
            <a:endParaRPr sz="4000">
              <a:solidFill>
                <a:schemeClr val="dk1"/>
              </a:solidFill>
            </a:endParaRPr>
          </a:p>
          <a:p>
            <a:pPr indent="0" lvl="0" marL="0" rtl="0" algn="l">
              <a:lnSpc>
                <a:spcPct val="115000"/>
              </a:lnSpc>
              <a:spcBef>
                <a:spcPts val="1200"/>
              </a:spcBef>
              <a:spcAft>
                <a:spcPts val="0"/>
              </a:spcAft>
              <a:buSzPts val="3200"/>
              <a:buNone/>
            </a:pPr>
            <a:r>
              <a:rPr lang="en-US" sz="4000">
                <a:solidFill>
                  <a:schemeClr val="dk1"/>
                </a:solidFill>
              </a:rPr>
              <a:t>Jellemzők:</a:t>
            </a:r>
            <a:endParaRPr sz="40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sz="4000">
                <a:solidFill>
                  <a:schemeClr val="dk1"/>
                </a:solidFill>
              </a:rPr>
              <a:t>Valós információn alapul</a:t>
            </a:r>
            <a:endParaRPr sz="40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4000">
                <a:solidFill>
                  <a:schemeClr val="dk1"/>
                </a:solidFill>
              </a:rPr>
              <a:t>Ártó szándék</a:t>
            </a:r>
            <a:endParaRPr sz="40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4000">
                <a:solidFill>
                  <a:schemeClr val="dk1"/>
                </a:solidFill>
              </a:rPr>
              <a:t>Magánszféra megsértése</a:t>
            </a:r>
            <a:endParaRPr sz="40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4000">
                <a:solidFill>
                  <a:schemeClr val="dk1"/>
                </a:solidFill>
              </a:rPr>
              <a:t>Időzítés a lehető legnagyobb kár okozására</a:t>
            </a:r>
            <a:endParaRPr sz="4000">
              <a:solidFill>
                <a:schemeClr val="dk1"/>
              </a:solidFill>
            </a:endParaRPr>
          </a:p>
        </p:txBody>
      </p:sp>
      <p:sp>
        <p:nvSpPr>
          <p:cNvPr id="353" name="Google Shape;353;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4" name="Google Shape;354;p31"/>
          <p:cNvGrpSpPr/>
          <p:nvPr/>
        </p:nvGrpSpPr>
        <p:grpSpPr>
          <a:xfrm>
            <a:off x="790770" y="-112458"/>
            <a:ext cx="1427175" cy="786776"/>
            <a:chOff x="0" y="-38100"/>
            <a:chExt cx="373234" cy="205757"/>
          </a:xfrm>
        </p:grpSpPr>
        <p:sp>
          <p:nvSpPr>
            <p:cNvPr id="355" name="Google Shape;355;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6" name="Google Shape;356;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7" name="Google Shape;357;p31"/>
          <p:cNvGrpSpPr/>
          <p:nvPr/>
        </p:nvGrpSpPr>
        <p:grpSpPr>
          <a:xfrm>
            <a:off x="0" y="-112458"/>
            <a:ext cx="315272" cy="786776"/>
            <a:chOff x="0" y="-38100"/>
            <a:chExt cx="82450" cy="205757"/>
          </a:xfrm>
        </p:grpSpPr>
        <p:sp>
          <p:nvSpPr>
            <p:cNvPr id="358" name="Google Shape;358;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9" name="Google Shape;359;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0" name="Google Shape;360;p31"/>
          <p:cNvGrpSpPr/>
          <p:nvPr/>
        </p:nvGrpSpPr>
        <p:grpSpPr>
          <a:xfrm>
            <a:off x="0" y="1116904"/>
            <a:ext cx="503883" cy="1931922"/>
            <a:chOff x="0" y="-38100"/>
            <a:chExt cx="131775" cy="505235"/>
          </a:xfrm>
        </p:grpSpPr>
        <p:sp>
          <p:nvSpPr>
            <p:cNvPr id="361" name="Google Shape;361;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2" name="Google Shape;362;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Álhír</a:t>
            </a:r>
            <a:endParaRPr b="1"/>
          </a:p>
        </p:txBody>
      </p:sp>
      <p:sp>
        <p:nvSpPr>
          <p:cNvPr id="368" name="Google Shape;368;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sz="3600">
                <a:solidFill>
                  <a:schemeClr val="dk1"/>
                </a:solidFill>
                <a:latin typeface="Arial"/>
                <a:ea typeface="Arial"/>
                <a:cs typeface="Arial"/>
                <a:sym typeface="Arial"/>
              </a:rPr>
              <a:t>Kitalált hírtörténetek, amelyeket valódi újságírásként tálalnak, és gyakran a közösségi médiában terjednek.</a:t>
            </a:r>
            <a:endParaRPr sz="3600">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sz="3600">
                <a:solidFill>
                  <a:schemeClr val="dk1"/>
                </a:solidFill>
                <a:latin typeface="Arial"/>
                <a:ea typeface="Arial"/>
                <a:cs typeface="Arial"/>
                <a:sym typeface="Arial"/>
              </a:rPr>
              <a:t>Példa:</a:t>
            </a:r>
            <a:r>
              <a:rPr lang="en-US" sz="3600">
                <a:solidFill>
                  <a:schemeClr val="dk1"/>
                </a:solidFill>
                <a:latin typeface="Arial"/>
                <a:ea typeface="Arial"/>
                <a:cs typeface="Arial"/>
                <a:sym typeface="Arial"/>
              </a:rPr>
              <a:t> Vírus­ként terjedő címsorok, amelyek hamis tudományos felfedezéseket állítanak.</a:t>
            </a:r>
            <a:endParaRPr sz="3600">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sz="3600">
                <a:solidFill>
                  <a:schemeClr val="dk1"/>
                </a:solidFill>
                <a:latin typeface="Arial"/>
                <a:ea typeface="Arial"/>
                <a:cs typeface="Arial"/>
                <a:sym typeface="Arial"/>
              </a:rPr>
              <a:t>Jellemzők:</a:t>
            </a:r>
            <a:endParaRPr b="1" sz="3600">
              <a:solidFill>
                <a:schemeClr val="dk1"/>
              </a:solidFill>
              <a:latin typeface="Arial"/>
              <a:ea typeface="Arial"/>
              <a:cs typeface="Arial"/>
              <a:sym typeface="Arial"/>
            </a:endParaRPr>
          </a:p>
          <a:p>
            <a:pPr indent="-457200" lvl="0" marL="457200" rtl="0" algn="l">
              <a:lnSpc>
                <a:spcPct val="115000"/>
              </a:lnSpc>
              <a:spcBef>
                <a:spcPts val="1200"/>
              </a:spcBef>
              <a:spcAft>
                <a:spcPts val="0"/>
              </a:spcAft>
              <a:buClr>
                <a:schemeClr val="dk1"/>
              </a:buClr>
              <a:buSzPts val="3600"/>
              <a:buChar char="●"/>
            </a:pPr>
            <a:r>
              <a:rPr lang="en-US" sz="3600">
                <a:solidFill>
                  <a:schemeClr val="dk1"/>
                </a:solidFill>
                <a:latin typeface="Arial"/>
                <a:ea typeface="Arial"/>
                <a:cs typeface="Arial"/>
                <a:sym typeface="Arial"/>
              </a:rPr>
              <a:t>Teljesen vagy részben hamis</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Valódi hírként álcázott</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Érzelmileg túlfűtött</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Hiteles források hiánya</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Úgy tervezték, hogy gyorsan terjedjen</a:t>
            </a:r>
            <a:endParaRPr sz="3600">
              <a:solidFill>
                <a:schemeClr val="dk1"/>
              </a:solidFill>
            </a:endParaRPr>
          </a:p>
        </p:txBody>
      </p:sp>
      <p:sp>
        <p:nvSpPr>
          <p:cNvPr id="369" name="Google Shape;369;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0" name="Google Shape;370;p32"/>
          <p:cNvGrpSpPr/>
          <p:nvPr/>
        </p:nvGrpSpPr>
        <p:grpSpPr>
          <a:xfrm>
            <a:off x="790770" y="-112458"/>
            <a:ext cx="1427175" cy="786776"/>
            <a:chOff x="0" y="-38100"/>
            <a:chExt cx="373234" cy="205757"/>
          </a:xfrm>
        </p:grpSpPr>
        <p:sp>
          <p:nvSpPr>
            <p:cNvPr id="371" name="Google Shape;371;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2" name="Google Shape;372;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3" name="Google Shape;373;p32"/>
          <p:cNvGrpSpPr/>
          <p:nvPr/>
        </p:nvGrpSpPr>
        <p:grpSpPr>
          <a:xfrm>
            <a:off x="0" y="-112458"/>
            <a:ext cx="315272" cy="786776"/>
            <a:chOff x="0" y="-38100"/>
            <a:chExt cx="82450" cy="205757"/>
          </a:xfrm>
        </p:grpSpPr>
        <p:sp>
          <p:nvSpPr>
            <p:cNvPr id="374" name="Google Shape;374;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5" name="Google Shape;375;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6" name="Google Shape;376;p32"/>
          <p:cNvGrpSpPr/>
          <p:nvPr/>
        </p:nvGrpSpPr>
        <p:grpSpPr>
          <a:xfrm>
            <a:off x="0" y="1116904"/>
            <a:ext cx="503883" cy="1931922"/>
            <a:chOff x="0" y="-38100"/>
            <a:chExt cx="131775" cy="505235"/>
          </a:xfrm>
        </p:grpSpPr>
        <p:sp>
          <p:nvSpPr>
            <p:cNvPr id="377" name="Google Shape;377;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8" name="Google Shape;378;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84" name="Google Shape;384;p33"/>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sz="3600">
                <a:solidFill>
                  <a:schemeClr val="dk1"/>
                </a:solidFill>
                <a:latin typeface="Arial"/>
                <a:ea typeface="Arial"/>
                <a:cs typeface="Arial"/>
                <a:sym typeface="Arial"/>
              </a:rPr>
              <a:t>Mesterséges média (általában videó vagy hanganyag), amelyet mesterséges intelligencia hoz létre valós emberek élethű utánzására.</a:t>
            </a:r>
            <a:endParaRPr sz="3600">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sz="3600">
                <a:solidFill>
                  <a:schemeClr val="dk1"/>
                </a:solidFill>
                <a:latin typeface="Arial"/>
                <a:ea typeface="Arial"/>
                <a:cs typeface="Arial"/>
                <a:sym typeface="Arial"/>
              </a:rPr>
              <a:t>Példa:</a:t>
            </a:r>
            <a:r>
              <a:rPr lang="en-US" sz="3600">
                <a:solidFill>
                  <a:schemeClr val="dk1"/>
                </a:solidFill>
                <a:latin typeface="Arial"/>
                <a:ea typeface="Arial"/>
                <a:cs typeface="Arial"/>
                <a:sym typeface="Arial"/>
              </a:rPr>
              <a:t> Egy videó, amelyen egy politikus olyan dolgokat mond, amiket valójában soha nem mondott.</a:t>
            </a:r>
            <a:endParaRPr sz="3600">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sz="3600">
                <a:solidFill>
                  <a:schemeClr val="dk1"/>
                </a:solidFill>
                <a:latin typeface="Arial"/>
                <a:ea typeface="Arial"/>
                <a:cs typeface="Arial"/>
                <a:sym typeface="Arial"/>
              </a:rPr>
              <a:t>Jellemzők:</a:t>
            </a:r>
            <a:endParaRPr b="1" sz="3600">
              <a:solidFill>
                <a:schemeClr val="dk1"/>
              </a:solidFill>
              <a:latin typeface="Arial"/>
              <a:ea typeface="Arial"/>
              <a:cs typeface="Arial"/>
              <a:sym typeface="Arial"/>
            </a:endParaRPr>
          </a:p>
          <a:p>
            <a:pPr indent="-457200" lvl="0" marL="457200" rtl="0" algn="l">
              <a:lnSpc>
                <a:spcPct val="115000"/>
              </a:lnSpc>
              <a:spcBef>
                <a:spcPts val="1200"/>
              </a:spcBef>
              <a:spcAft>
                <a:spcPts val="0"/>
              </a:spcAft>
              <a:buClr>
                <a:schemeClr val="dk1"/>
              </a:buClr>
              <a:buSzPts val="3600"/>
              <a:buChar char="●"/>
            </a:pPr>
            <a:r>
              <a:rPr lang="en-US" sz="3600">
                <a:solidFill>
                  <a:schemeClr val="dk1"/>
                </a:solidFill>
                <a:latin typeface="Arial"/>
                <a:ea typeface="Arial"/>
                <a:cs typeface="Arial"/>
                <a:sym typeface="Arial"/>
              </a:rPr>
              <a:t>MI által létrehozott vagy manipulált</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Rendkívül élethű megjelenés</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Megtévesztő cél</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Hang- és képhatás manipulációja</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Gyakran terjed a közösségi médiában</a:t>
            </a:r>
            <a:endParaRPr sz="36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600"/>
              <a:buChar char="●"/>
            </a:pPr>
            <a:r>
              <a:rPr lang="en-US" sz="3600">
                <a:solidFill>
                  <a:schemeClr val="dk1"/>
                </a:solidFill>
                <a:latin typeface="Arial"/>
                <a:ea typeface="Arial"/>
                <a:cs typeface="Arial"/>
                <a:sym typeface="Arial"/>
              </a:rPr>
              <a:t>Táplálja a „hazug osztalék” (Liar’s Dividend) jelenséget</a:t>
            </a:r>
            <a:endParaRPr sz="3600">
              <a:solidFill>
                <a:schemeClr val="dk1"/>
              </a:solidFill>
            </a:endParaRPr>
          </a:p>
        </p:txBody>
      </p:sp>
      <p:sp>
        <p:nvSpPr>
          <p:cNvPr id="385" name="Google Shape;385;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6" name="Google Shape;386;p33"/>
          <p:cNvGrpSpPr/>
          <p:nvPr/>
        </p:nvGrpSpPr>
        <p:grpSpPr>
          <a:xfrm>
            <a:off x="790770" y="-112458"/>
            <a:ext cx="1427175" cy="786776"/>
            <a:chOff x="0" y="-38100"/>
            <a:chExt cx="373234" cy="205757"/>
          </a:xfrm>
        </p:grpSpPr>
        <p:sp>
          <p:nvSpPr>
            <p:cNvPr id="387" name="Google Shape;387;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8" name="Google Shape;388;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89" name="Google Shape;389;p33"/>
          <p:cNvGrpSpPr/>
          <p:nvPr/>
        </p:nvGrpSpPr>
        <p:grpSpPr>
          <a:xfrm>
            <a:off x="0" y="-112458"/>
            <a:ext cx="315272" cy="786776"/>
            <a:chOff x="0" y="-38100"/>
            <a:chExt cx="82450" cy="205757"/>
          </a:xfrm>
        </p:grpSpPr>
        <p:sp>
          <p:nvSpPr>
            <p:cNvPr id="390" name="Google Shape;390;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1" name="Google Shape;391;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2" name="Google Shape;392;p33"/>
          <p:cNvGrpSpPr/>
          <p:nvPr/>
        </p:nvGrpSpPr>
        <p:grpSpPr>
          <a:xfrm>
            <a:off x="0" y="1116904"/>
            <a:ext cx="503883" cy="1931922"/>
            <a:chOff x="0" y="-38100"/>
            <a:chExt cx="131775" cy="505235"/>
          </a:xfrm>
        </p:grpSpPr>
        <p:sp>
          <p:nvSpPr>
            <p:cNvPr id="393" name="Google Shape;393;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4" name="Google Shape;394;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Propaganda</a:t>
            </a:r>
            <a:endParaRPr b="1"/>
          </a:p>
        </p:txBody>
      </p:sp>
      <p:sp>
        <p:nvSpPr>
          <p:cNvPr id="400" name="Google Shape;400;p34"/>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200"/>
              <a:buNone/>
            </a:pPr>
            <a:r>
              <a:rPr lang="en-US">
                <a:solidFill>
                  <a:schemeClr val="dk1"/>
                </a:solidFill>
                <a:latin typeface="Arial"/>
                <a:ea typeface="Arial"/>
                <a:cs typeface="Arial"/>
                <a:sym typeface="Arial"/>
              </a:rPr>
              <a:t>A propaganda olyan információ – gyakran elfogult, félrevezető vagy érzelmileg túlfűtött –, amelyet azért használnak, hogy befolyásolják az emberek véleményét, hiteit vagy cselekedeteit egy adott ügy, politikai cél vagy ideológia érdekében.</a:t>
            </a:r>
            <a:endParaRPr>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a:solidFill>
                  <a:schemeClr val="dk1"/>
                </a:solidFill>
                <a:latin typeface="Arial"/>
                <a:ea typeface="Arial"/>
                <a:cs typeface="Arial"/>
                <a:sym typeface="Arial"/>
              </a:rPr>
              <a:t>Példa:</a:t>
            </a:r>
            <a:r>
              <a:rPr lang="en-US">
                <a:solidFill>
                  <a:schemeClr val="dk1"/>
                </a:solidFill>
                <a:latin typeface="Arial"/>
                <a:ea typeface="Arial"/>
                <a:cs typeface="Arial"/>
                <a:sym typeface="Arial"/>
              </a:rPr>
              <a:t> Egy kormányzati plakát, amely csak a háborús erőfeszítések pozitív eredményeit mutatja be, miközben figyelmen kívül hagyja a civil áldozatokat.</a:t>
            </a:r>
            <a:endParaRPr>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a:solidFill>
                  <a:schemeClr val="dk1"/>
                </a:solidFill>
                <a:latin typeface="Arial"/>
                <a:ea typeface="Arial"/>
                <a:cs typeface="Arial"/>
                <a:sym typeface="Arial"/>
              </a:rPr>
              <a:t>Jellemzők:</a:t>
            </a:r>
            <a:endParaRPr b="1">
              <a:solidFill>
                <a:schemeClr val="dk1"/>
              </a:solidFill>
              <a:latin typeface="Arial"/>
              <a:ea typeface="Arial"/>
              <a:cs typeface="Arial"/>
              <a:sym typeface="Arial"/>
            </a:endParaRPr>
          </a:p>
          <a:p>
            <a:pPr indent="-431800" lvl="0" marL="457200" rtl="0" algn="l">
              <a:lnSpc>
                <a:spcPct val="115000"/>
              </a:lnSpc>
              <a:spcBef>
                <a:spcPts val="1200"/>
              </a:spcBef>
              <a:spcAft>
                <a:spcPts val="0"/>
              </a:spcAft>
              <a:buClr>
                <a:schemeClr val="dk1"/>
              </a:buClr>
              <a:buSzPts val="3200"/>
              <a:buChar char="●"/>
            </a:pPr>
            <a:r>
              <a:rPr lang="en-US">
                <a:solidFill>
                  <a:schemeClr val="dk1"/>
                </a:solidFill>
                <a:latin typeface="Arial"/>
                <a:ea typeface="Arial"/>
                <a:cs typeface="Arial"/>
                <a:sym typeface="Arial"/>
              </a:rPr>
              <a:t>Tények szelektív felhasználása</a:t>
            </a:r>
            <a:endParaRPr>
              <a:solidFill>
                <a:schemeClr val="dk1"/>
              </a:solidFill>
              <a:latin typeface="Arial"/>
              <a:ea typeface="Arial"/>
              <a:cs typeface="Arial"/>
              <a:sym typeface="Arial"/>
            </a:endParaRPr>
          </a:p>
          <a:p>
            <a:pPr indent="-431800" lvl="0" marL="457200" rtl="0" algn="l">
              <a:lnSpc>
                <a:spcPct val="115000"/>
              </a:lnSpc>
              <a:spcBef>
                <a:spcPts val="0"/>
              </a:spcBef>
              <a:spcAft>
                <a:spcPts val="0"/>
              </a:spcAft>
              <a:buClr>
                <a:schemeClr val="dk1"/>
              </a:buClr>
              <a:buSzPts val="3200"/>
              <a:buChar char="●"/>
            </a:pPr>
            <a:r>
              <a:rPr lang="en-US">
                <a:solidFill>
                  <a:schemeClr val="dk1"/>
                </a:solidFill>
                <a:latin typeface="Arial"/>
                <a:ea typeface="Arial"/>
                <a:cs typeface="Arial"/>
                <a:sym typeface="Arial"/>
              </a:rPr>
              <a:t>Érzelmi hatás</a:t>
            </a:r>
            <a:endParaRPr>
              <a:solidFill>
                <a:schemeClr val="dk1"/>
              </a:solidFill>
              <a:latin typeface="Arial"/>
              <a:ea typeface="Arial"/>
              <a:cs typeface="Arial"/>
              <a:sym typeface="Arial"/>
            </a:endParaRPr>
          </a:p>
          <a:p>
            <a:pPr indent="-431800" lvl="0" marL="457200" rtl="0" algn="l">
              <a:lnSpc>
                <a:spcPct val="115000"/>
              </a:lnSpc>
              <a:spcBef>
                <a:spcPts val="0"/>
              </a:spcBef>
              <a:spcAft>
                <a:spcPts val="0"/>
              </a:spcAft>
              <a:buClr>
                <a:schemeClr val="dk1"/>
              </a:buClr>
              <a:buSzPts val="3200"/>
              <a:buChar char="●"/>
            </a:pPr>
            <a:r>
              <a:rPr lang="en-US">
                <a:solidFill>
                  <a:schemeClr val="dk1"/>
                </a:solidFill>
                <a:latin typeface="Arial"/>
                <a:ea typeface="Arial"/>
                <a:cs typeface="Arial"/>
                <a:sym typeface="Arial"/>
              </a:rPr>
              <a:t>Egyoldalú üzenetek</a:t>
            </a:r>
            <a:endParaRPr>
              <a:solidFill>
                <a:schemeClr val="dk1"/>
              </a:solidFill>
              <a:latin typeface="Arial"/>
              <a:ea typeface="Arial"/>
              <a:cs typeface="Arial"/>
              <a:sym typeface="Arial"/>
            </a:endParaRPr>
          </a:p>
          <a:p>
            <a:pPr indent="-431800" lvl="0" marL="457200" rtl="0" algn="l">
              <a:lnSpc>
                <a:spcPct val="115000"/>
              </a:lnSpc>
              <a:spcBef>
                <a:spcPts val="0"/>
              </a:spcBef>
              <a:spcAft>
                <a:spcPts val="0"/>
              </a:spcAft>
              <a:buClr>
                <a:schemeClr val="dk1"/>
              </a:buClr>
              <a:buSzPts val="3200"/>
              <a:buChar char="●"/>
            </a:pPr>
            <a:r>
              <a:rPr lang="en-US">
                <a:solidFill>
                  <a:schemeClr val="dk1"/>
                </a:solidFill>
                <a:latin typeface="Arial"/>
                <a:ea typeface="Arial"/>
                <a:cs typeface="Arial"/>
                <a:sym typeface="Arial"/>
              </a:rPr>
              <a:t>Ismétlés</a:t>
            </a:r>
            <a:endParaRPr>
              <a:solidFill>
                <a:schemeClr val="dk1"/>
              </a:solidFill>
              <a:latin typeface="Arial"/>
              <a:ea typeface="Arial"/>
              <a:cs typeface="Arial"/>
              <a:sym typeface="Arial"/>
            </a:endParaRPr>
          </a:p>
          <a:p>
            <a:pPr indent="-431800" lvl="0" marL="457200" rtl="0" algn="l">
              <a:lnSpc>
                <a:spcPct val="115000"/>
              </a:lnSpc>
              <a:spcBef>
                <a:spcPts val="0"/>
              </a:spcBef>
              <a:spcAft>
                <a:spcPts val="0"/>
              </a:spcAft>
              <a:buClr>
                <a:schemeClr val="dk1"/>
              </a:buClr>
              <a:buSzPts val="3200"/>
              <a:buChar char="●"/>
            </a:pPr>
            <a:r>
              <a:rPr lang="en-US">
                <a:solidFill>
                  <a:schemeClr val="dk1"/>
                </a:solidFill>
                <a:latin typeface="Arial"/>
                <a:ea typeface="Arial"/>
                <a:cs typeface="Arial"/>
                <a:sym typeface="Arial"/>
              </a:rPr>
              <a:t>Célzott meggyőzés</a:t>
            </a:r>
            <a:endParaRPr>
              <a:solidFill>
                <a:schemeClr val="dk1"/>
              </a:solidFill>
            </a:endParaRPr>
          </a:p>
        </p:txBody>
      </p:sp>
      <p:sp>
        <p:nvSpPr>
          <p:cNvPr id="401" name="Google Shape;401;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2" name="Google Shape;402;p34"/>
          <p:cNvGrpSpPr/>
          <p:nvPr/>
        </p:nvGrpSpPr>
        <p:grpSpPr>
          <a:xfrm>
            <a:off x="790770" y="-112458"/>
            <a:ext cx="1427175" cy="786776"/>
            <a:chOff x="0" y="-38100"/>
            <a:chExt cx="373234" cy="205757"/>
          </a:xfrm>
        </p:grpSpPr>
        <p:sp>
          <p:nvSpPr>
            <p:cNvPr id="403" name="Google Shape;403;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4" name="Google Shape;404;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5" name="Google Shape;405;p34"/>
          <p:cNvGrpSpPr/>
          <p:nvPr/>
        </p:nvGrpSpPr>
        <p:grpSpPr>
          <a:xfrm>
            <a:off x="0" y="-112458"/>
            <a:ext cx="315272" cy="786776"/>
            <a:chOff x="0" y="-38100"/>
            <a:chExt cx="82450" cy="205757"/>
          </a:xfrm>
        </p:grpSpPr>
        <p:sp>
          <p:nvSpPr>
            <p:cNvPr id="406" name="Google Shape;406;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7" name="Google Shape;407;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8" name="Google Shape;408;p34"/>
          <p:cNvGrpSpPr/>
          <p:nvPr/>
        </p:nvGrpSpPr>
        <p:grpSpPr>
          <a:xfrm>
            <a:off x="0" y="1116904"/>
            <a:ext cx="503883" cy="1931922"/>
            <a:chOff x="0" y="-38100"/>
            <a:chExt cx="131775" cy="505235"/>
          </a:xfrm>
        </p:grpSpPr>
        <p:sp>
          <p:nvSpPr>
            <p:cNvPr id="409" name="Google Shape;409;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0" name="Google Shape;410;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g3b18e1632d1_0_57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6" name="Google Shape;416;g3b18e1632d1_0_57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7" name="Google Shape;417;g3b18e1632d1_0_57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8" name="Google Shape;418;g3b18e1632d1_0_574"/>
          <p:cNvGrpSpPr/>
          <p:nvPr/>
        </p:nvGrpSpPr>
        <p:grpSpPr>
          <a:xfrm>
            <a:off x="6111849" y="2794411"/>
            <a:ext cx="7685868" cy="2168890"/>
            <a:chOff x="0" y="-47625"/>
            <a:chExt cx="1484188" cy="418826"/>
          </a:xfrm>
        </p:grpSpPr>
        <p:sp>
          <p:nvSpPr>
            <p:cNvPr id="419" name="Google Shape;419;g3b18e1632d1_0_57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0" name="Google Shape;420;g3b18e1632d1_0_574"/>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1" name="Google Shape;421;g3b18e1632d1_0_574"/>
          <p:cNvGrpSpPr/>
          <p:nvPr/>
        </p:nvGrpSpPr>
        <p:grpSpPr>
          <a:xfrm>
            <a:off x="-696258" y="-1193134"/>
            <a:ext cx="7178434" cy="12095967"/>
            <a:chOff x="0" y="-57150"/>
            <a:chExt cx="1890604" cy="3185748"/>
          </a:xfrm>
        </p:grpSpPr>
        <p:sp>
          <p:nvSpPr>
            <p:cNvPr id="422" name="Google Shape;422;g3b18e1632d1_0_57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3" name="Google Shape;423;g3b18e1632d1_0_574"/>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4" name="Google Shape;424;g3b18e1632d1_0_57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5" name="Google Shape;425;g3b18e1632d1_0_574"/>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6" name="Google Shape;426;g3b18e1632d1_0_574"/>
          <p:cNvSpPr txBox="1"/>
          <p:nvPr/>
        </p:nvSpPr>
        <p:spPr>
          <a:xfrm>
            <a:off x="11884058" y="8384745"/>
            <a:ext cx="5272800" cy="8121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27" name="Google Shape;427;g3b18e1632d1_0_574"/>
          <p:cNvSpPr txBox="1"/>
          <p:nvPr/>
        </p:nvSpPr>
        <p:spPr>
          <a:xfrm>
            <a:off x="6482130" y="3300466"/>
            <a:ext cx="11258700" cy="2604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lang="en-US" sz="6000">
                <a:solidFill>
                  <a:srgbClr val="343434"/>
                </a:solidFill>
              </a:rPr>
              <a:t>A mesterséges intelligencia szerepe a terjesztésben és az észlelésben</a:t>
            </a:r>
            <a:endParaRPr b="0" i="0" sz="6000" u="none" cap="none" strike="noStrike">
              <a:solidFill>
                <a:srgbClr val="000000"/>
              </a:solidFill>
              <a:latin typeface="Arial"/>
              <a:ea typeface="Arial"/>
              <a:cs typeface="Arial"/>
              <a:sym typeface="Arial"/>
            </a:endParaRPr>
          </a:p>
        </p:txBody>
      </p:sp>
      <p:sp>
        <p:nvSpPr>
          <p:cNvPr id="428" name="Google Shape;428;g3b18e1632d1_0_574"/>
          <p:cNvSpPr txBox="1"/>
          <p:nvPr/>
        </p:nvSpPr>
        <p:spPr>
          <a:xfrm>
            <a:off x="12474955" y="6172775"/>
            <a:ext cx="21522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2</a:t>
            </a:r>
            <a:r>
              <a:rPr b="1" i="0" lang="en-US" sz="2800" u="none" cap="none" strike="noStrike">
                <a:solidFill>
                  <a:srgbClr val="000000"/>
                </a:solidFill>
                <a:latin typeface="Arial"/>
                <a:ea typeface="Arial"/>
                <a:cs typeface="Arial"/>
                <a:sym typeface="Arial"/>
              </a:rPr>
              <a:t>0 </a:t>
            </a:r>
            <a:r>
              <a:rPr b="1" lang="en-US" sz="2800"/>
              <a:t>perc</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241" y="-4740475"/>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800" cy="1204561"/>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Technikai műveltséggel a dezinformáció ellen</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(4 óra)</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444500"/>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Készítette:</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6" name="Google Shape;116;p2"/>
          <p:cNvGrpSpPr/>
          <p:nvPr/>
        </p:nvGrpSpPr>
        <p:grpSpPr>
          <a:xfrm>
            <a:off x="11634460" y="9208469"/>
            <a:ext cx="841535" cy="978905"/>
            <a:chOff x="0" y="-38100"/>
            <a:chExt cx="171548" cy="199551"/>
          </a:xfrm>
        </p:grpSpPr>
        <p:sp>
          <p:nvSpPr>
            <p:cNvPr id="117" name="Google Shape;117;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 name="Google Shape;119;p2"/>
          <p:cNvGrpSpPr/>
          <p:nvPr/>
        </p:nvGrpSpPr>
        <p:grpSpPr>
          <a:xfrm>
            <a:off x="13329797" y="9781642"/>
            <a:ext cx="1455712" cy="582902"/>
            <a:chOff x="0" y="-38100"/>
            <a:chExt cx="296749" cy="118826"/>
          </a:xfrm>
        </p:grpSpPr>
        <p:sp>
          <p:nvSpPr>
            <p:cNvPr id="120" name="Google Shape;120;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2" name="Google Shape;122;p2"/>
          <p:cNvGrpSpPr/>
          <p:nvPr/>
        </p:nvGrpSpPr>
        <p:grpSpPr>
          <a:xfrm>
            <a:off x="17589122" y="8110979"/>
            <a:ext cx="828587" cy="996659"/>
            <a:chOff x="0" y="-38100"/>
            <a:chExt cx="168909" cy="203170"/>
          </a:xfrm>
        </p:grpSpPr>
        <p:sp>
          <p:nvSpPr>
            <p:cNvPr id="123" name="Google Shape;123;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 name="Google Shape;125;p2"/>
          <p:cNvGrpSpPr/>
          <p:nvPr/>
        </p:nvGrpSpPr>
        <p:grpSpPr>
          <a:xfrm>
            <a:off x="17140037" y="9298379"/>
            <a:ext cx="828587" cy="996659"/>
            <a:chOff x="0" y="-38100"/>
            <a:chExt cx="168909" cy="203170"/>
          </a:xfrm>
        </p:grpSpPr>
        <p:sp>
          <p:nvSpPr>
            <p:cNvPr id="126" name="Google Shape;126;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8" name="Google Shape;128;p2"/>
          <p:cNvGrpSpPr/>
          <p:nvPr/>
        </p:nvGrpSpPr>
        <p:grpSpPr>
          <a:xfrm>
            <a:off x="10530989" y="9659703"/>
            <a:ext cx="543464" cy="733487"/>
            <a:chOff x="0" y="-38100"/>
            <a:chExt cx="110786" cy="149523"/>
          </a:xfrm>
        </p:grpSpPr>
        <p:sp>
          <p:nvSpPr>
            <p:cNvPr id="129" name="Google Shape;129;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 name="Google Shape;130;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 name="Google Shape;131;p2"/>
          <p:cNvGrpSpPr/>
          <p:nvPr/>
        </p:nvGrpSpPr>
        <p:grpSpPr>
          <a:xfrm>
            <a:off x="16096089" y="9757855"/>
            <a:ext cx="630570" cy="537183"/>
            <a:chOff x="0" y="-38100"/>
            <a:chExt cx="128543" cy="109506"/>
          </a:xfrm>
        </p:grpSpPr>
        <p:sp>
          <p:nvSpPr>
            <p:cNvPr id="132" name="Google Shape;132;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2"/>
          <p:cNvGrpSpPr/>
          <p:nvPr/>
        </p:nvGrpSpPr>
        <p:grpSpPr>
          <a:xfrm>
            <a:off x="0" y="-112458"/>
            <a:ext cx="315272" cy="786776"/>
            <a:chOff x="0" y="-38100"/>
            <a:chExt cx="82450" cy="205757"/>
          </a:xfrm>
        </p:grpSpPr>
        <p:sp>
          <p:nvSpPr>
            <p:cNvPr id="135" name="Google Shape;135;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 name="Google Shape;137;p2"/>
          <p:cNvGrpSpPr/>
          <p:nvPr/>
        </p:nvGrpSpPr>
        <p:grpSpPr>
          <a:xfrm>
            <a:off x="0" y="1116904"/>
            <a:ext cx="503883" cy="1931922"/>
            <a:chOff x="0" y="-38100"/>
            <a:chExt cx="131775" cy="505235"/>
          </a:xfrm>
        </p:grpSpPr>
        <p:sp>
          <p:nvSpPr>
            <p:cNvPr id="138" name="Google Shape;138;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 name="Google Shape;140;p2"/>
          <p:cNvGrpSpPr/>
          <p:nvPr/>
        </p:nvGrpSpPr>
        <p:grpSpPr>
          <a:xfrm>
            <a:off x="790770" y="-112458"/>
            <a:ext cx="1427175" cy="786776"/>
            <a:chOff x="0" y="-38100"/>
            <a:chExt cx="373234" cy="205757"/>
          </a:xfrm>
        </p:grpSpPr>
        <p:sp>
          <p:nvSpPr>
            <p:cNvPr id="141" name="Google Shape;141;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A képen szöveg, képernyőkép, Betűtípus, Márka látható&#10;&#10;Előfordulhat, hogy az AI által létrehozott tartalom helytelen." id="143" name="Google Shape;143;p2"/>
          <p:cNvPicPr preferRelativeResize="0"/>
          <p:nvPr/>
        </p:nvPicPr>
        <p:blipFill rotWithShape="1">
          <a:blip r:embed="rId7">
            <a:alphaModFix/>
          </a:blip>
          <a:srcRect b="0" l="0" r="0" t="0"/>
          <a:stretch/>
        </p:blipFill>
        <p:spPr>
          <a:xfrm>
            <a:off x="687860" y="7008785"/>
            <a:ext cx="1481137" cy="1481137"/>
          </a:xfrm>
          <a:prstGeom prst="rect">
            <a:avLst/>
          </a:prstGeom>
          <a:noFill/>
          <a:ln>
            <a:noFill/>
          </a:ln>
        </p:spPr>
      </p:pic>
      <p:sp>
        <p:nvSpPr>
          <p:cNvPr id="144" name="Google Shape;144;p2"/>
          <p:cNvSpPr/>
          <p:nvPr/>
        </p:nvSpPr>
        <p:spPr>
          <a:xfrm>
            <a:off x="2242592" y="6976477"/>
            <a:ext cx="6110037" cy="1631216"/>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2000"/>
              <a:buFont typeface="Arial"/>
              <a:buNone/>
            </a:pPr>
            <a:r>
              <a:rPr b="0" i="0" lang="en-US" sz="2000" u="none" cap="none" strike="noStrike">
                <a:solidFill>
                  <a:schemeClr val="dk1"/>
                </a:solidFill>
                <a:latin typeface="Arial"/>
                <a:ea typeface="Arial"/>
                <a:cs typeface="Arial"/>
                <a:sym typeface="Arial"/>
              </a:rPr>
              <a:t>Verzió: v.2025.12.12</a:t>
            </a:r>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rPr b="0" i="0" lang="en-US" sz="2000" u="none" cap="none" strike="noStrike">
                <a:solidFill>
                  <a:schemeClr val="dk1"/>
                </a:solidFill>
                <a:latin typeface="Arial"/>
                <a:ea typeface="Arial"/>
                <a:cs typeface="Arial"/>
                <a:sym typeface="Arial"/>
              </a:rPr>
              <a:t>A pedagógia-központú modell felhasználásával készült az anyag tervezése és kivitelezése a ChatGPT 5.0 együttműködésével.</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g3b18e1632d1_0_666"/>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mesterséges intelligencia szerepe a dezinformáció terjesztésében</a:t>
            </a:r>
            <a:endParaRPr b="1"/>
          </a:p>
        </p:txBody>
      </p:sp>
      <p:sp>
        <p:nvSpPr>
          <p:cNvPr id="434" name="Google Shape;434;g3b18e1632d1_0_666"/>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635000" lvl="0" marL="457200" rtl="0" algn="l">
              <a:spcBef>
                <a:spcPts val="640"/>
              </a:spcBef>
              <a:spcAft>
                <a:spcPts val="0"/>
              </a:spcAft>
              <a:buSzPts val="3200"/>
              <a:buChar char="•"/>
            </a:pPr>
            <a:r>
              <a:rPr lang="en-US" sz="4000">
                <a:solidFill>
                  <a:schemeClr val="dk1"/>
                </a:solidFill>
              </a:rPr>
              <a:t>Terjesztés sebessége és mértéke</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Algoritmikus erősítés</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Hiperrealizmus és szintetikus média (deepfake-ek)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Személyre szabás és hipercélzás</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Anonimitás és alacsony költségek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Trollfarmok és számítógépes propaganda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Online hirdetési technológiák kihasználása</a:t>
            </a:r>
            <a:endParaRPr sz="4000">
              <a:solidFill>
                <a:schemeClr val="dk1"/>
              </a:solidFill>
            </a:endParaRPr>
          </a:p>
        </p:txBody>
      </p:sp>
      <p:sp>
        <p:nvSpPr>
          <p:cNvPr id="435" name="Google Shape;435;g3b18e1632d1_0_6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6" name="Google Shape;436;g3b18e1632d1_0_666"/>
          <p:cNvGrpSpPr/>
          <p:nvPr/>
        </p:nvGrpSpPr>
        <p:grpSpPr>
          <a:xfrm>
            <a:off x="790770" y="-112458"/>
            <a:ext cx="1427172" cy="786938"/>
            <a:chOff x="0" y="-38100"/>
            <a:chExt cx="373234" cy="205800"/>
          </a:xfrm>
        </p:grpSpPr>
        <p:sp>
          <p:nvSpPr>
            <p:cNvPr id="437" name="Google Shape;437;g3b18e1632d1_0_6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8" name="Google Shape;438;g3b18e1632d1_0_666"/>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9" name="Google Shape;439;g3b18e1632d1_0_666"/>
          <p:cNvGrpSpPr/>
          <p:nvPr/>
        </p:nvGrpSpPr>
        <p:grpSpPr>
          <a:xfrm>
            <a:off x="0" y="-112458"/>
            <a:ext cx="315464" cy="786938"/>
            <a:chOff x="0" y="-38100"/>
            <a:chExt cx="82500" cy="205800"/>
          </a:xfrm>
        </p:grpSpPr>
        <p:sp>
          <p:nvSpPr>
            <p:cNvPr id="440" name="Google Shape;440;g3b18e1632d1_0_6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1" name="Google Shape;441;g3b18e1632d1_0_666"/>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2" name="Google Shape;442;g3b18e1632d1_0_666"/>
          <p:cNvGrpSpPr/>
          <p:nvPr/>
        </p:nvGrpSpPr>
        <p:grpSpPr>
          <a:xfrm>
            <a:off x="0" y="1116904"/>
            <a:ext cx="503881" cy="1931918"/>
            <a:chOff x="0" y="-38100"/>
            <a:chExt cx="131775" cy="505235"/>
          </a:xfrm>
        </p:grpSpPr>
        <p:sp>
          <p:nvSpPr>
            <p:cNvPr id="443" name="Google Shape;443;g3b18e1632d1_0_6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4" name="Google Shape;444;g3b18e1632d1_0_666"/>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45" name="Google Shape;445;g3b18e1632d1_0_666"/>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3b18e1632d1_0_757"/>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mesterséges intelligencia szerepe a dezinformáció felderítésében</a:t>
            </a:r>
            <a:endParaRPr b="1"/>
          </a:p>
        </p:txBody>
      </p:sp>
      <p:sp>
        <p:nvSpPr>
          <p:cNvPr id="451" name="Google Shape;451;g3b18e1632d1_0_757"/>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635000" lvl="0" marL="457200" rtl="0" algn="l">
              <a:spcBef>
                <a:spcPts val="640"/>
              </a:spcBef>
              <a:spcAft>
                <a:spcPts val="0"/>
              </a:spcAft>
              <a:buSzPts val="3200"/>
              <a:buChar char="•"/>
            </a:pPr>
            <a:r>
              <a:rPr lang="en-US" sz="4000">
                <a:solidFill>
                  <a:schemeClr val="dk1"/>
                </a:solidFill>
              </a:rPr>
              <a:t>Okosprogramok olvassák a tartalmat</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Tanulnak a példákból</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Azonnali figyelmeztetések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 tartalom forrásának ellenőrzése</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Részletek vizsgálata</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Platformok reagálásának segítése</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Eszközök felhasználóknak</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Botok észlelése</a:t>
            </a:r>
            <a:endParaRPr sz="4000">
              <a:solidFill>
                <a:schemeClr val="dk1"/>
              </a:solidFill>
            </a:endParaRPr>
          </a:p>
        </p:txBody>
      </p:sp>
      <p:sp>
        <p:nvSpPr>
          <p:cNvPr id="452" name="Google Shape;452;g3b18e1632d1_0_7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3" name="Google Shape;453;g3b18e1632d1_0_757"/>
          <p:cNvGrpSpPr/>
          <p:nvPr/>
        </p:nvGrpSpPr>
        <p:grpSpPr>
          <a:xfrm>
            <a:off x="790770" y="-112458"/>
            <a:ext cx="1427172" cy="786938"/>
            <a:chOff x="0" y="-38100"/>
            <a:chExt cx="373234" cy="205800"/>
          </a:xfrm>
        </p:grpSpPr>
        <p:sp>
          <p:nvSpPr>
            <p:cNvPr id="454" name="Google Shape;454;g3b18e1632d1_0_7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5" name="Google Shape;455;g3b18e1632d1_0_757"/>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6" name="Google Shape;456;g3b18e1632d1_0_757"/>
          <p:cNvGrpSpPr/>
          <p:nvPr/>
        </p:nvGrpSpPr>
        <p:grpSpPr>
          <a:xfrm>
            <a:off x="0" y="-112458"/>
            <a:ext cx="315464" cy="786938"/>
            <a:chOff x="0" y="-38100"/>
            <a:chExt cx="82500" cy="205800"/>
          </a:xfrm>
        </p:grpSpPr>
        <p:sp>
          <p:nvSpPr>
            <p:cNvPr id="457" name="Google Shape;457;g3b18e1632d1_0_7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8" name="Google Shape;458;g3b18e1632d1_0_757"/>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9" name="Google Shape;459;g3b18e1632d1_0_757"/>
          <p:cNvGrpSpPr/>
          <p:nvPr/>
        </p:nvGrpSpPr>
        <p:grpSpPr>
          <a:xfrm>
            <a:off x="0" y="1116904"/>
            <a:ext cx="503881" cy="1931918"/>
            <a:chOff x="0" y="-38100"/>
            <a:chExt cx="131775" cy="505235"/>
          </a:xfrm>
        </p:grpSpPr>
        <p:sp>
          <p:nvSpPr>
            <p:cNvPr id="460" name="Google Shape;460;g3b18e1632d1_0_7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1" name="Google Shape;461;g3b18e1632d1_0_757"/>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2" name="Google Shape;462;g3b18e1632d1_0_757"/>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g3b18e1632d1_0_848"/>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Speciális MI észlelési eszközök</a:t>
            </a:r>
            <a:endParaRPr b="1"/>
          </a:p>
        </p:txBody>
      </p:sp>
      <p:sp>
        <p:nvSpPr>
          <p:cNvPr id="468" name="Google Shape;468;g3b18e1632d1_0_848"/>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Deepfake Detection</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469" name="Google Shape;469;g3b18e1632d1_0_8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0" name="Google Shape;470;g3b18e1632d1_0_848"/>
          <p:cNvGrpSpPr/>
          <p:nvPr/>
        </p:nvGrpSpPr>
        <p:grpSpPr>
          <a:xfrm>
            <a:off x="790770" y="-112458"/>
            <a:ext cx="1427172" cy="786938"/>
            <a:chOff x="0" y="-38100"/>
            <a:chExt cx="373234" cy="205800"/>
          </a:xfrm>
        </p:grpSpPr>
        <p:sp>
          <p:nvSpPr>
            <p:cNvPr id="471" name="Google Shape;471;g3b18e1632d1_0_8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2" name="Google Shape;472;g3b18e1632d1_0_84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3" name="Google Shape;473;g3b18e1632d1_0_848"/>
          <p:cNvGrpSpPr/>
          <p:nvPr/>
        </p:nvGrpSpPr>
        <p:grpSpPr>
          <a:xfrm>
            <a:off x="0" y="-112458"/>
            <a:ext cx="315464" cy="786938"/>
            <a:chOff x="0" y="-38100"/>
            <a:chExt cx="82500" cy="205800"/>
          </a:xfrm>
        </p:grpSpPr>
        <p:sp>
          <p:nvSpPr>
            <p:cNvPr id="474" name="Google Shape;474;g3b18e1632d1_0_8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5" name="Google Shape;475;g3b18e1632d1_0_84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6" name="Google Shape;476;g3b18e1632d1_0_848"/>
          <p:cNvGrpSpPr/>
          <p:nvPr/>
        </p:nvGrpSpPr>
        <p:grpSpPr>
          <a:xfrm>
            <a:off x="0" y="1116904"/>
            <a:ext cx="503881" cy="1931918"/>
            <a:chOff x="0" y="-38100"/>
            <a:chExt cx="131775" cy="505235"/>
          </a:xfrm>
        </p:grpSpPr>
        <p:sp>
          <p:nvSpPr>
            <p:cNvPr id="477" name="Google Shape;477;g3b18e1632d1_0_8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8" name="Google Shape;478;g3b18e1632d1_0_84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79" name="Google Shape;479;g3b18e1632d1_0_848"/>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3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5" name="Google Shape;485;p3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6" name="Google Shape;486;p3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7" name="Google Shape;487;p35"/>
          <p:cNvGrpSpPr/>
          <p:nvPr/>
        </p:nvGrpSpPr>
        <p:grpSpPr>
          <a:xfrm>
            <a:off x="6111849" y="2794410"/>
            <a:ext cx="7685891" cy="2168895"/>
            <a:chOff x="0" y="-47625"/>
            <a:chExt cx="1484188" cy="418826"/>
          </a:xfrm>
        </p:grpSpPr>
        <p:sp>
          <p:nvSpPr>
            <p:cNvPr id="488" name="Google Shape;488;p3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9" name="Google Shape;489;p3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0" name="Google Shape;490;p35"/>
          <p:cNvGrpSpPr/>
          <p:nvPr/>
        </p:nvGrpSpPr>
        <p:grpSpPr>
          <a:xfrm>
            <a:off x="-696258" y="-1193133"/>
            <a:ext cx="7178388" cy="12095887"/>
            <a:chOff x="0" y="-57150"/>
            <a:chExt cx="1890604" cy="3185748"/>
          </a:xfrm>
        </p:grpSpPr>
        <p:sp>
          <p:nvSpPr>
            <p:cNvPr id="491" name="Google Shape;491;p3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2" name="Google Shape;492;p3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93" name="Google Shape;493;p3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4" name="Google Shape;494;p35"/>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5" name="Google Shape;495;p3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96" name="Google Shape;496;p35"/>
          <p:cNvSpPr txBox="1"/>
          <p:nvPr/>
        </p:nvSpPr>
        <p:spPr>
          <a:xfrm>
            <a:off x="6482122" y="3300475"/>
            <a:ext cx="11056500" cy="1736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6000" u="none" cap="none" strike="noStrike">
                <a:solidFill>
                  <a:srgbClr val="343434"/>
                </a:solidFill>
                <a:latin typeface="Arial"/>
                <a:ea typeface="Arial"/>
                <a:cs typeface="Arial"/>
                <a:sym typeface="Arial"/>
              </a:rPr>
              <a:t>Az MI működése és felismerése</a:t>
            </a:r>
            <a:endParaRPr b="0" i="0" sz="60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Hogyan működik az MI, az MI etikája</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02" name="Google Shape;502;p36"/>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4572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Tapasztalati úton megérteni, hogyan „tanul” az MI és hogyan hoz döntéseket.</a:t>
            </a:r>
            <a:endParaRPr sz="34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Megérteni, hogy az MI nem autonóm – az emberi bemeneteket, tanítóadatokat és korlátokat tükrözi.</a:t>
            </a:r>
            <a:endParaRPr sz="34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Feltárni az etikai vonatkozásokat: torzítás, félretájékoztatás, felelősség.</a:t>
            </a:r>
            <a:endParaRPr sz="3400">
              <a:solidFill>
                <a:schemeClr val="dk1"/>
              </a:solidFill>
              <a:latin typeface="Arial"/>
              <a:ea typeface="Arial"/>
              <a:cs typeface="Arial"/>
              <a:sym typeface="Arial"/>
            </a:endParaRPr>
          </a:p>
          <a:p>
            <a:pPr indent="-4572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Stratégiák kidolgozása a diákok kritikus gondolkodásának fejlesztésére az MI által generált tartalmakkal kapcsolatban.</a:t>
            </a:r>
            <a:endParaRPr b="1" sz="3400">
              <a:solidFill>
                <a:schemeClr val="dk1"/>
              </a:solidFill>
            </a:endParaRPr>
          </a:p>
        </p:txBody>
      </p:sp>
      <p:sp>
        <p:nvSpPr>
          <p:cNvPr id="503" name="Google Shape;503;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4" name="Google Shape;504;p36"/>
          <p:cNvGrpSpPr/>
          <p:nvPr/>
        </p:nvGrpSpPr>
        <p:grpSpPr>
          <a:xfrm>
            <a:off x="790770" y="-112458"/>
            <a:ext cx="1427175" cy="786776"/>
            <a:chOff x="0" y="-38100"/>
            <a:chExt cx="373234" cy="205757"/>
          </a:xfrm>
        </p:grpSpPr>
        <p:sp>
          <p:nvSpPr>
            <p:cNvPr id="505" name="Google Shape;505;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6" name="Google Shape;506;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7" name="Google Shape;507;p36"/>
          <p:cNvGrpSpPr/>
          <p:nvPr/>
        </p:nvGrpSpPr>
        <p:grpSpPr>
          <a:xfrm>
            <a:off x="0" y="-112458"/>
            <a:ext cx="315272" cy="786776"/>
            <a:chOff x="0" y="-38100"/>
            <a:chExt cx="82450" cy="205757"/>
          </a:xfrm>
        </p:grpSpPr>
        <p:sp>
          <p:nvSpPr>
            <p:cNvPr id="508" name="Google Shape;508;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9" name="Google Shape;509;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0" name="Google Shape;510;p36"/>
          <p:cNvGrpSpPr/>
          <p:nvPr/>
        </p:nvGrpSpPr>
        <p:grpSpPr>
          <a:xfrm>
            <a:off x="0" y="1116904"/>
            <a:ext cx="503883" cy="1931922"/>
            <a:chOff x="0" y="-38100"/>
            <a:chExt cx="131775" cy="505235"/>
          </a:xfrm>
        </p:grpSpPr>
        <p:sp>
          <p:nvSpPr>
            <p:cNvPr id="511" name="Google Shape;511;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2" name="Google Shape;512;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13" name="Google Shape;513;p36"/>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39"/>
          <p:cNvSpPr txBox="1"/>
          <p:nvPr>
            <p:ph idx="1" type="subTitle"/>
          </p:nvPr>
        </p:nvSpPr>
        <p:spPr>
          <a:xfrm>
            <a:off x="7086600" y="2218734"/>
            <a:ext cx="10355238" cy="53536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457200" lvl="0" marL="457200" rtl="0" algn="l">
              <a:lnSpc>
                <a:spcPct val="115000"/>
              </a:lnSpc>
              <a:spcBef>
                <a:spcPts val="1200"/>
              </a:spcBef>
              <a:spcAft>
                <a:spcPts val="0"/>
              </a:spcAft>
              <a:buSzPts val="3400"/>
              <a:buChar char="•"/>
            </a:pPr>
            <a:r>
              <a:rPr b="1" lang="en-US" sz="3400">
                <a:solidFill>
                  <a:schemeClr val="dk1"/>
                </a:solidFill>
                <a:latin typeface="Arial"/>
                <a:ea typeface="Arial"/>
                <a:cs typeface="Arial"/>
                <a:sym typeface="Arial"/>
              </a:rPr>
              <a:t>Célok</a:t>
            </a:r>
            <a:br>
              <a:rPr b="1"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Annak elemzése, hogy az elfogult adatkészletek és a nem inkluzív AI-rendszerek miként hozhatnak létre hamis narratívákat, torzíthatják az észlelést és terjeszthetik akaratlanul a dezinformációt. A résztvevők megtanulják felismerni az elfogultságot, tesztelni az inkluzív modelleket, valamint inkluzív pedagógiát tervezni.</a:t>
            </a:r>
            <a:endParaRPr sz="3400">
              <a:solidFill>
                <a:schemeClr val="dk1"/>
              </a:solidFill>
              <a:latin typeface="Arial"/>
              <a:ea typeface="Arial"/>
              <a:cs typeface="Arial"/>
              <a:sym typeface="Arial"/>
            </a:endParaRPr>
          </a:p>
          <a:p>
            <a:pPr indent="0" lvl="0" marL="0" rtl="0" algn="l">
              <a:lnSpc>
                <a:spcPct val="100000"/>
              </a:lnSpc>
              <a:spcBef>
                <a:spcPts val="1200"/>
              </a:spcBef>
              <a:spcAft>
                <a:spcPts val="0"/>
              </a:spcAft>
              <a:buSzPts val="3200"/>
              <a:buNone/>
            </a:pPr>
            <a:r>
              <a:t/>
            </a:r>
            <a:endParaRPr b="1" sz="4000">
              <a:solidFill>
                <a:schemeClr val="dk1"/>
              </a:solidFill>
            </a:endParaRPr>
          </a:p>
        </p:txBody>
      </p:sp>
      <p:sp>
        <p:nvSpPr>
          <p:cNvPr id="519" name="Google Shape;519;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0" name="Google Shape;520;p39"/>
          <p:cNvGrpSpPr/>
          <p:nvPr/>
        </p:nvGrpSpPr>
        <p:grpSpPr>
          <a:xfrm>
            <a:off x="790770" y="-112458"/>
            <a:ext cx="1427175" cy="786776"/>
            <a:chOff x="0" y="-38100"/>
            <a:chExt cx="373234" cy="205757"/>
          </a:xfrm>
        </p:grpSpPr>
        <p:sp>
          <p:nvSpPr>
            <p:cNvPr id="521" name="Google Shape;521;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2" name="Google Shape;522;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3" name="Google Shape;523;p39"/>
          <p:cNvGrpSpPr/>
          <p:nvPr/>
        </p:nvGrpSpPr>
        <p:grpSpPr>
          <a:xfrm>
            <a:off x="0" y="-112458"/>
            <a:ext cx="315272" cy="786776"/>
            <a:chOff x="0" y="-38100"/>
            <a:chExt cx="82450" cy="205757"/>
          </a:xfrm>
        </p:grpSpPr>
        <p:sp>
          <p:nvSpPr>
            <p:cNvPr id="524" name="Google Shape;524;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5" name="Google Shape;525;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6" name="Google Shape;526;p39"/>
          <p:cNvGrpSpPr/>
          <p:nvPr/>
        </p:nvGrpSpPr>
        <p:grpSpPr>
          <a:xfrm>
            <a:off x="0" y="1116904"/>
            <a:ext cx="503883" cy="1931922"/>
            <a:chOff x="0" y="-38100"/>
            <a:chExt cx="131775" cy="505235"/>
          </a:xfrm>
        </p:grpSpPr>
        <p:sp>
          <p:nvSpPr>
            <p:cNvPr id="527" name="Google Shape;527;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8" name="Google Shape;528;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9" name="Google Shape;529;p39"/>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
        <p:nvSpPr>
          <p:cNvPr id="530" name="Google Shape;530;p39"/>
          <p:cNvSpPr txBox="1"/>
          <p:nvPr/>
        </p:nvSpPr>
        <p:spPr>
          <a:xfrm>
            <a:off x="2693443" y="862433"/>
            <a:ext cx="14748300" cy="1470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lang="en-US" sz="4400">
                <a:latin typeface="Bricolage Grotesque"/>
                <a:ea typeface="Bricolage Grotesque"/>
                <a:cs typeface="Bricolage Grotesque"/>
                <a:sym typeface="Bricolage Grotesque"/>
              </a:rPr>
              <a:t>A mesterséges intelligencia működésének és etikájának megértése</a:t>
            </a:r>
            <a:endParaRPr b="1" sz="4400">
              <a:solidFill>
                <a:srgbClr val="000000"/>
              </a:solidFill>
              <a:latin typeface="Bricolage Grotesque"/>
              <a:ea typeface="Bricolage Grotesque"/>
              <a:cs typeface="Bricolage Grotesque"/>
              <a:sym typeface="Bricolage Grotesqu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6" name="Google Shape;536;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7" name="Google Shape;537;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8" name="Google Shape;538;p40"/>
          <p:cNvGrpSpPr/>
          <p:nvPr/>
        </p:nvGrpSpPr>
        <p:grpSpPr>
          <a:xfrm>
            <a:off x="6111849" y="2794410"/>
            <a:ext cx="7685891" cy="2168895"/>
            <a:chOff x="0" y="-47625"/>
            <a:chExt cx="1484188" cy="418826"/>
          </a:xfrm>
        </p:grpSpPr>
        <p:sp>
          <p:nvSpPr>
            <p:cNvPr id="539" name="Google Shape;539;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0" name="Google Shape;540;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1" name="Google Shape;541;p40"/>
          <p:cNvGrpSpPr/>
          <p:nvPr/>
        </p:nvGrpSpPr>
        <p:grpSpPr>
          <a:xfrm>
            <a:off x="-696258" y="-1193133"/>
            <a:ext cx="7178388" cy="12095887"/>
            <a:chOff x="0" y="-57150"/>
            <a:chExt cx="1890604" cy="3185748"/>
          </a:xfrm>
        </p:grpSpPr>
        <p:sp>
          <p:nvSpPr>
            <p:cNvPr id="542" name="Google Shape;542;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3" name="Google Shape;543;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44" name="Google Shape;544;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5" name="Google Shape;545;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6" name="Google Shape;546;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47" name="Google Shape;547;p40"/>
          <p:cNvSpPr txBox="1"/>
          <p:nvPr/>
        </p:nvSpPr>
        <p:spPr>
          <a:xfrm>
            <a:off x="6482130" y="3300466"/>
            <a:ext cx="11258700" cy="1736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6000" u="none" cap="none" strike="noStrike">
                <a:solidFill>
                  <a:srgbClr val="343434"/>
                </a:solidFill>
                <a:latin typeface="Arial"/>
                <a:ea typeface="Arial"/>
                <a:cs typeface="Arial"/>
                <a:sym typeface="Arial"/>
              </a:rPr>
              <a:t>Hogyan segíthet a kiberbiztonsági tudatosság?</a:t>
            </a:r>
            <a:endParaRPr b="0" i="0" sz="60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41"/>
          <p:cNvSpPr txBox="1"/>
          <p:nvPr>
            <p:ph type="ctrTitle"/>
          </p:nvPr>
        </p:nvSpPr>
        <p:spPr>
          <a:xfrm>
            <a:off x="2693443" y="967507"/>
            <a:ext cx="14748300" cy="1470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latin typeface="Arial"/>
                <a:ea typeface="Arial"/>
                <a:cs typeface="Arial"/>
                <a:sym typeface="Arial"/>
              </a:rPr>
              <a:t>Jelszórejtvény: Hogyan válhat a gyenge bejelentkezés fegyverré (5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53" name="Google Shape;553;p41"/>
          <p:cNvSpPr txBox="1"/>
          <p:nvPr>
            <p:ph idx="1" type="subTitle"/>
          </p:nvPr>
        </p:nvSpPr>
        <p:spPr>
          <a:xfrm>
            <a:off x="7229474" y="2218734"/>
            <a:ext cx="10212300" cy="67251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t/>
            </a:r>
            <a:endParaRPr b="1" sz="3400">
              <a:solidFill>
                <a:schemeClr val="dk1"/>
              </a:solidFill>
              <a:latin typeface="Arial"/>
              <a:ea typeface="Arial"/>
              <a:cs typeface="Arial"/>
              <a:sym typeface="Arial"/>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Célok:</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Megérteni az erős jelszó létrehozásának és kezelésének alapelveit.</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Felismerni, hogyan vezethetnek a gyenge belépési adatok fiókfeltöréshez, és hogyan használhatók fel félretájékoztató kampányokban.</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Stratégiák és tanórai tevékenységek felfedezése a jelszóhigiénia és a fiókhasználati felelősség tanításához.</a:t>
            </a:r>
            <a:endParaRPr b="1" sz="3400">
              <a:solidFill>
                <a:schemeClr val="dk1"/>
              </a:solidFill>
            </a:endParaRPr>
          </a:p>
        </p:txBody>
      </p:sp>
      <p:sp>
        <p:nvSpPr>
          <p:cNvPr id="554" name="Google Shape;554;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5" name="Google Shape;555;p41"/>
          <p:cNvGrpSpPr/>
          <p:nvPr/>
        </p:nvGrpSpPr>
        <p:grpSpPr>
          <a:xfrm>
            <a:off x="790770" y="-112458"/>
            <a:ext cx="1427172" cy="786938"/>
            <a:chOff x="0" y="-38100"/>
            <a:chExt cx="373234" cy="205800"/>
          </a:xfrm>
        </p:grpSpPr>
        <p:sp>
          <p:nvSpPr>
            <p:cNvPr id="556" name="Google Shape;556;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7" name="Google Shape;557;p41"/>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8" name="Google Shape;558;p41"/>
          <p:cNvGrpSpPr/>
          <p:nvPr/>
        </p:nvGrpSpPr>
        <p:grpSpPr>
          <a:xfrm>
            <a:off x="0" y="-112458"/>
            <a:ext cx="315464" cy="786938"/>
            <a:chOff x="0" y="-38100"/>
            <a:chExt cx="82500" cy="205800"/>
          </a:xfrm>
        </p:grpSpPr>
        <p:sp>
          <p:nvSpPr>
            <p:cNvPr id="559" name="Google Shape;559;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0" name="Google Shape;560;p41"/>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1" name="Google Shape;561;p41"/>
          <p:cNvGrpSpPr/>
          <p:nvPr/>
        </p:nvGrpSpPr>
        <p:grpSpPr>
          <a:xfrm>
            <a:off x="0" y="1116904"/>
            <a:ext cx="503881" cy="1931918"/>
            <a:chOff x="0" y="-38100"/>
            <a:chExt cx="131775" cy="505235"/>
          </a:xfrm>
        </p:grpSpPr>
        <p:sp>
          <p:nvSpPr>
            <p:cNvPr id="562" name="Google Shape;562;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3" name="Google Shape;563;p41"/>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4" name="Google Shape;564;p41"/>
          <p:cNvPicPr preferRelativeResize="0"/>
          <p:nvPr/>
        </p:nvPicPr>
        <p:blipFill rotWithShape="1">
          <a:blip r:embed="rId4">
            <a:alphaModFix/>
          </a:blip>
          <a:srcRect b="0" l="0" r="0" t="0"/>
          <a:stretch/>
        </p:blipFill>
        <p:spPr>
          <a:xfrm>
            <a:off x="503883" y="2082863"/>
            <a:ext cx="5182541" cy="777381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42"/>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biztonság kockáztatása (10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70" name="Google Shape;570;p42"/>
          <p:cNvSpPr txBox="1"/>
          <p:nvPr>
            <p:ph idx="1" type="subTitle"/>
          </p:nvPr>
        </p:nvSpPr>
        <p:spPr>
          <a:xfrm>
            <a:off x="7267291" y="2218733"/>
            <a:ext cx="103266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457200" lvl="0" marL="457200" rtl="0" algn="l">
              <a:lnSpc>
                <a:spcPct val="115000"/>
              </a:lnSpc>
              <a:spcBef>
                <a:spcPts val="1200"/>
              </a:spcBef>
              <a:spcAft>
                <a:spcPts val="0"/>
              </a:spcAft>
              <a:buSzPts val="3400"/>
              <a:buChar char="•"/>
            </a:pPr>
            <a:r>
              <a:rPr b="1" lang="en-US" sz="3400">
                <a:solidFill>
                  <a:schemeClr val="dk1"/>
                </a:solidFill>
                <a:latin typeface="Arial"/>
                <a:ea typeface="Arial"/>
                <a:cs typeface="Arial"/>
                <a:sym typeface="Arial"/>
              </a:rPr>
              <a:t>Célok</a:t>
            </a:r>
            <a:br>
              <a:rPr b="1"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Felismerni, hogy az online eszközök (kvízek, űrlapok, játékok) hogyan gyűjtenek személyes adatokat – szándékosan vagy véletlenül.</a:t>
            </a:r>
            <a:br>
              <a:rPr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Megérteni, hogy ezeket az adatokat hogyan lehet felhasználni dezinformáció vagy adathalász támadások céljára.</a:t>
            </a:r>
            <a:br>
              <a:rPr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Kidolgozni gyakorlatokat és tanórai stratégiákat a biztonságos digitális viselkedés előmozdítására.</a:t>
            </a:r>
            <a:endParaRPr sz="3400">
              <a:solidFill>
                <a:schemeClr val="dk1"/>
              </a:solidFill>
              <a:latin typeface="Arial"/>
              <a:ea typeface="Arial"/>
              <a:cs typeface="Arial"/>
              <a:sym typeface="Arial"/>
            </a:endParaRPr>
          </a:p>
          <a:p>
            <a:pPr indent="0" lvl="0" marL="0" rtl="0" algn="l">
              <a:lnSpc>
                <a:spcPct val="100000"/>
              </a:lnSpc>
              <a:spcBef>
                <a:spcPts val="1200"/>
              </a:spcBef>
              <a:spcAft>
                <a:spcPts val="0"/>
              </a:spcAft>
              <a:buSzPts val="3200"/>
              <a:buNone/>
            </a:pPr>
            <a:r>
              <a:t/>
            </a:r>
            <a:endParaRPr b="1" sz="4000">
              <a:solidFill>
                <a:schemeClr val="dk1"/>
              </a:solidFill>
            </a:endParaRPr>
          </a:p>
        </p:txBody>
      </p:sp>
      <p:sp>
        <p:nvSpPr>
          <p:cNvPr id="571" name="Google Shape;571;p4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2" name="Google Shape;572;p42"/>
          <p:cNvGrpSpPr/>
          <p:nvPr/>
        </p:nvGrpSpPr>
        <p:grpSpPr>
          <a:xfrm>
            <a:off x="790770" y="-112458"/>
            <a:ext cx="1427175" cy="786776"/>
            <a:chOff x="0" y="-38100"/>
            <a:chExt cx="373234" cy="205757"/>
          </a:xfrm>
        </p:grpSpPr>
        <p:sp>
          <p:nvSpPr>
            <p:cNvPr id="573" name="Google Shape;573;p4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4" name="Google Shape;574;p4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5" name="Google Shape;575;p42"/>
          <p:cNvGrpSpPr/>
          <p:nvPr/>
        </p:nvGrpSpPr>
        <p:grpSpPr>
          <a:xfrm>
            <a:off x="0" y="-112458"/>
            <a:ext cx="315272" cy="786776"/>
            <a:chOff x="0" y="-38100"/>
            <a:chExt cx="82450" cy="205757"/>
          </a:xfrm>
        </p:grpSpPr>
        <p:sp>
          <p:nvSpPr>
            <p:cNvPr id="576" name="Google Shape;576;p4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7" name="Google Shape;577;p4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8" name="Google Shape;578;p42"/>
          <p:cNvGrpSpPr/>
          <p:nvPr/>
        </p:nvGrpSpPr>
        <p:grpSpPr>
          <a:xfrm>
            <a:off x="0" y="1116904"/>
            <a:ext cx="503883" cy="1931922"/>
            <a:chOff x="0" y="-38100"/>
            <a:chExt cx="131775" cy="505235"/>
          </a:xfrm>
        </p:grpSpPr>
        <p:sp>
          <p:nvSpPr>
            <p:cNvPr id="579" name="Google Shape;579;p4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0" name="Google Shape;580;p4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81" name="Google Shape;581;p42"/>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4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2000"/>
              <a:buNone/>
            </a:pPr>
            <a:r>
              <a:rPr b="1" lang="en-US">
                <a:latin typeface="Arial"/>
                <a:ea typeface="Arial"/>
                <a:cs typeface="Arial"/>
                <a:sym typeface="Arial"/>
              </a:rPr>
              <a:t>A platformvédelmi eszközök elsajátítása a félretájékoztatás megállítására (5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87" name="Google Shape;587;p43"/>
          <p:cNvSpPr txBox="1"/>
          <p:nvPr>
            <p:ph idx="1" type="subTitle"/>
          </p:nvPr>
        </p:nvSpPr>
        <p:spPr>
          <a:xfrm>
            <a:off x="7286624" y="2218734"/>
            <a:ext cx="1015521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b="1" lang="en-US" sz="3400">
                <a:solidFill>
                  <a:schemeClr val="dk1"/>
                </a:solidFill>
                <a:latin typeface="Arial"/>
                <a:ea typeface="Arial"/>
                <a:cs typeface="Arial"/>
                <a:sym typeface="Arial"/>
              </a:rPr>
              <a:t>Célok</a:t>
            </a:r>
            <a:br>
              <a:rPr b="1"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Megérteni, hogyan lehet felismerni és reagálni a félretájékoztatásra és dezinformációra a közösségi médiában és üzenetküldő platformokon.</a:t>
            </a:r>
            <a:endParaRPr sz="3400">
              <a:solidFill>
                <a:schemeClr val="dk1"/>
              </a:solidFill>
              <a:latin typeface="Arial"/>
              <a:ea typeface="Arial"/>
              <a:cs typeface="Arial"/>
              <a:sym typeface="Arial"/>
            </a:endParaRPr>
          </a:p>
          <a:p>
            <a:pPr indent="0" lvl="0" marL="0" rtl="0" algn="l">
              <a:lnSpc>
                <a:spcPct val="115000"/>
              </a:lnSpc>
              <a:spcBef>
                <a:spcPts val="1200"/>
              </a:spcBef>
              <a:spcAft>
                <a:spcPts val="0"/>
              </a:spcAft>
              <a:buNone/>
            </a:pPr>
            <a:br>
              <a:rPr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Elsajátítani a platformok biztonsági funkcióinak használatát (pl. jelentésküldés, blokkolás, jelölés).</a:t>
            </a:r>
            <a:endParaRPr sz="3400">
              <a:solidFill>
                <a:schemeClr val="dk1"/>
              </a:solidFill>
              <a:latin typeface="Arial"/>
              <a:ea typeface="Arial"/>
              <a:cs typeface="Arial"/>
              <a:sym typeface="Arial"/>
            </a:endParaRPr>
          </a:p>
          <a:p>
            <a:pPr indent="0" lvl="0" marL="0" rtl="0" algn="l">
              <a:lnSpc>
                <a:spcPct val="115000"/>
              </a:lnSpc>
              <a:spcBef>
                <a:spcPts val="1200"/>
              </a:spcBef>
              <a:spcAft>
                <a:spcPts val="1200"/>
              </a:spcAft>
              <a:buNone/>
            </a:pPr>
            <a:br>
              <a:rPr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Gyakorolni ezen eszközök integrálását a digitális műveltség oktatásába a diákokkal.</a:t>
            </a:r>
            <a:endParaRPr b="1" sz="3400">
              <a:solidFill>
                <a:schemeClr val="dk1"/>
              </a:solidFill>
            </a:endParaRPr>
          </a:p>
        </p:txBody>
      </p:sp>
      <p:sp>
        <p:nvSpPr>
          <p:cNvPr id="588" name="Google Shape;588;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9" name="Google Shape;589;p43"/>
          <p:cNvGrpSpPr/>
          <p:nvPr/>
        </p:nvGrpSpPr>
        <p:grpSpPr>
          <a:xfrm>
            <a:off x="790770" y="-112458"/>
            <a:ext cx="1427175" cy="786776"/>
            <a:chOff x="0" y="-38100"/>
            <a:chExt cx="373234" cy="205757"/>
          </a:xfrm>
        </p:grpSpPr>
        <p:sp>
          <p:nvSpPr>
            <p:cNvPr id="590" name="Google Shape;590;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1" name="Google Shape;591;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2" name="Google Shape;592;p43"/>
          <p:cNvGrpSpPr/>
          <p:nvPr/>
        </p:nvGrpSpPr>
        <p:grpSpPr>
          <a:xfrm>
            <a:off x="0" y="-112458"/>
            <a:ext cx="315272" cy="786776"/>
            <a:chOff x="0" y="-38100"/>
            <a:chExt cx="82450" cy="205757"/>
          </a:xfrm>
        </p:grpSpPr>
        <p:sp>
          <p:nvSpPr>
            <p:cNvPr id="593" name="Google Shape;593;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4" name="Google Shape;594;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5" name="Google Shape;595;p43"/>
          <p:cNvGrpSpPr/>
          <p:nvPr/>
        </p:nvGrpSpPr>
        <p:grpSpPr>
          <a:xfrm>
            <a:off x="0" y="1116904"/>
            <a:ext cx="503883" cy="1931922"/>
            <a:chOff x="0" y="-38100"/>
            <a:chExt cx="131775" cy="505235"/>
          </a:xfrm>
        </p:grpSpPr>
        <p:sp>
          <p:nvSpPr>
            <p:cNvPr id="596" name="Google Shape;596;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7" name="Google Shape;597;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98" name="Google Shape;598;p43"/>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b18e1632d1_0_18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g3b18e1632d1_0_18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g3b18e1632d1_0_18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g3b18e1632d1_0_180"/>
          <p:cNvGrpSpPr/>
          <p:nvPr/>
        </p:nvGrpSpPr>
        <p:grpSpPr>
          <a:xfrm>
            <a:off x="6111849" y="2794411"/>
            <a:ext cx="7685868" cy="2168890"/>
            <a:chOff x="0" y="-47625"/>
            <a:chExt cx="1484188" cy="418826"/>
          </a:xfrm>
        </p:grpSpPr>
        <p:sp>
          <p:nvSpPr>
            <p:cNvPr id="153" name="Google Shape;153;g3b18e1632d1_0_18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g3b18e1632d1_0_180"/>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g3b18e1632d1_0_180"/>
          <p:cNvGrpSpPr/>
          <p:nvPr/>
        </p:nvGrpSpPr>
        <p:grpSpPr>
          <a:xfrm>
            <a:off x="-696258" y="-1193134"/>
            <a:ext cx="7178434" cy="12095967"/>
            <a:chOff x="0" y="-57150"/>
            <a:chExt cx="1890604" cy="3185748"/>
          </a:xfrm>
        </p:grpSpPr>
        <p:sp>
          <p:nvSpPr>
            <p:cNvPr id="156" name="Google Shape;156;g3b18e1632d1_0_18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g3b18e1632d1_0_180"/>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 name="Google Shape;158;g3b18e1632d1_0_18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g3b18e1632d1_0_180"/>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g3b18e1632d1_0_180"/>
          <p:cNvSpPr txBox="1"/>
          <p:nvPr/>
        </p:nvSpPr>
        <p:spPr>
          <a:xfrm>
            <a:off x="11884058" y="8384745"/>
            <a:ext cx="5272800" cy="8121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61" name="Google Shape;161;g3b18e1632d1_0_180"/>
          <p:cNvSpPr txBox="1"/>
          <p:nvPr/>
        </p:nvSpPr>
        <p:spPr>
          <a:xfrm>
            <a:off x="4759921" y="3423551"/>
            <a:ext cx="119424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lang="en-US" sz="8000">
                <a:solidFill>
                  <a:srgbClr val="343434"/>
                </a:solidFill>
              </a:rPr>
              <a:t>Bevezetés</a:t>
            </a:r>
            <a:endParaRPr b="0" i="0" sz="1050" u="none" cap="none" strike="noStrike">
              <a:solidFill>
                <a:srgbClr val="000000"/>
              </a:solidFill>
              <a:latin typeface="Arial"/>
              <a:ea typeface="Arial"/>
              <a:cs typeface="Arial"/>
              <a:sym typeface="Arial"/>
            </a:endParaRPr>
          </a:p>
        </p:txBody>
      </p:sp>
      <p:sp>
        <p:nvSpPr>
          <p:cNvPr id="162" name="Google Shape;162;g3b18e1632d1_0_180"/>
          <p:cNvSpPr txBox="1"/>
          <p:nvPr/>
        </p:nvSpPr>
        <p:spPr>
          <a:xfrm>
            <a:off x="8007350" y="5943600"/>
            <a:ext cx="18453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10</a:t>
            </a:r>
            <a:r>
              <a:rPr b="1" i="0" lang="en-US" sz="2800" u="none" cap="none" strike="noStrike">
                <a:solidFill>
                  <a:srgbClr val="000000"/>
                </a:solidFill>
                <a:latin typeface="Arial"/>
                <a:ea typeface="Arial"/>
                <a:cs typeface="Arial"/>
                <a:sym typeface="Arial"/>
              </a:rPr>
              <a:t> </a:t>
            </a:r>
            <a:r>
              <a:rPr b="1" lang="en-US" sz="2800"/>
              <a:t>perc</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4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Az emailek eredete </a:t>
            </a:r>
            <a:r>
              <a:rPr b="1" lang="en-US">
                <a:solidFill>
                  <a:schemeClr val="dk1"/>
                </a:solidFill>
                <a:latin typeface="Bricolage Grotesque"/>
                <a:ea typeface="Bricolage Grotesque"/>
                <a:cs typeface="Bricolage Grotesque"/>
                <a:sym typeface="Bricolage Grotesque"/>
              </a:rPr>
              <a:t>(phishing &amp; d</a:t>
            </a:r>
            <a:r>
              <a:rPr b="1" lang="en-US">
                <a:latin typeface="Bricolage Grotesque"/>
                <a:ea typeface="Bricolage Grotesque"/>
                <a:cs typeface="Bricolage Grotesque"/>
                <a:sym typeface="Bricolage Grotesque"/>
              </a:rPr>
              <a:t>ezinformáció</a:t>
            </a:r>
            <a:r>
              <a:rPr b="1" lang="en-US">
                <a:solidFill>
                  <a:schemeClr val="dk1"/>
                </a:solidFill>
                <a:latin typeface="Bricolage Grotesque"/>
                <a:ea typeface="Bricolage Grotesque"/>
                <a:cs typeface="Bricolage Grotesque"/>
                <a:sym typeface="Bricolage Grotesque"/>
              </a:rPr>
              <a:t>)</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(5</a:t>
            </a:r>
            <a:r>
              <a:rPr b="1" lang="en-US">
                <a:latin typeface="Bricolage Grotesque"/>
                <a:ea typeface="Bricolage Grotesque"/>
                <a:cs typeface="Bricolage Grotesque"/>
                <a:sym typeface="Bricolage Grotesque"/>
              </a:rPr>
              <a:t> perc)</a:t>
            </a:r>
            <a:endParaRPr b="1">
              <a:solidFill>
                <a:schemeClr val="dk1"/>
              </a:solidFill>
              <a:latin typeface="Bricolage Grotesque"/>
              <a:ea typeface="Bricolage Grotesque"/>
              <a:cs typeface="Bricolage Grotesque"/>
              <a:sym typeface="Bricolage Grotesque"/>
            </a:endParaRPr>
          </a:p>
        </p:txBody>
      </p:sp>
      <p:sp>
        <p:nvSpPr>
          <p:cNvPr id="604" name="Google Shape;604;p44"/>
          <p:cNvSpPr txBox="1"/>
          <p:nvPr>
            <p:ph idx="1" type="subTitle"/>
          </p:nvPr>
        </p:nvSpPr>
        <p:spPr>
          <a:xfrm>
            <a:off x="7203603" y="2330154"/>
            <a:ext cx="103266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Célok</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Megérteni, hogyan lehet felismerni és reagálni a félretájékoztatásra és dezinformációra a közösségi médiában és üzenetküldő platformokon.</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Megtanulni a platformok védelmi funkcióinak használatát (pl. jelentésküldés, blokkolás, jelölés).</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Gyakorolni ezen eszközök beépítését a digitális műveltség oktatásába a diákokkal.</a:t>
            </a:r>
            <a:endParaRPr b="1" sz="3400">
              <a:solidFill>
                <a:schemeClr val="dk1"/>
              </a:solidFill>
            </a:endParaRPr>
          </a:p>
        </p:txBody>
      </p:sp>
      <p:sp>
        <p:nvSpPr>
          <p:cNvPr id="605" name="Google Shape;605;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6" name="Google Shape;606;p44"/>
          <p:cNvGrpSpPr/>
          <p:nvPr/>
        </p:nvGrpSpPr>
        <p:grpSpPr>
          <a:xfrm>
            <a:off x="790770" y="-112458"/>
            <a:ext cx="1427175" cy="786776"/>
            <a:chOff x="0" y="-38100"/>
            <a:chExt cx="373234" cy="205757"/>
          </a:xfrm>
        </p:grpSpPr>
        <p:sp>
          <p:nvSpPr>
            <p:cNvPr id="607" name="Google Shape;607;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8" name="Google Shape;608;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9" name="Google Shape;609;p44"/>
          <p:cNvGrpSpPr/>
          <p:nvPr/>
        </p:nvGrpSpPr>
        <p:grpSpPr>
          <a:xfrm>
            <a:off x="0" y="-112458"/>
            <a:ext cx="315272" cy="786776"/>
            <a:chOff x="0" y="-38100"/>
            <a:chExt cx="82450" cy="205757"/>
          </a:xfrm>
        </p:grpSpPr>
        <p:sp>
          <p:nvSpPr>
            <p:cNvPr id="610" name="Google Shape;610;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1" name="Google Shape;611;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2" name="Google Shape;612;p44"/>
          <p:cNvGrpSpPr/>
          <p:nvPr/>
        </p:nvGrpSpPr>
        <p:grpSpPr>
          <a:xfrm>
            <a:off x="0" y="1116904"/>
            <a:ext cx="503883" cy="1931922"/>
            <a:chOff x="0" y="-38100"/>
            <a:chExt cx="131775" cy="505235"/>
          </a:xfrm>
        </p:grpSpPr>
        <p:sp>
          <p:nvSpPr>
            <p:cNvPr id="613" name="Google Shape;613;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4" name="Google Shape;614;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15" name="Google Shape;615;p44"/>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4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Érzelmi manipuláció felismerése (5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21" name="Google Shape;621;p45"/>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Célok</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Tapasztalati úton megérteni, hogyan használja ki az MI felerősített érzelmi tartalom az emberi torzításokat.</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Megvitatni, hogyan lehet ezt a jelenséget fiatal diákoknak oktatni</a:t>
            </a:r>
            <a:endParaRPr b="1" sz="3400">
              <a:solidFill>
                <a:schemeClr val="dk1"/>
              </a:solidFill>
            </a:endParaRPr>
          </a:p>
        </p:txBody>
      </p:sp>
      <p:sp>
        <p:nvSpPr>
          <p:cNvPr id="622" name="Google Shape;622;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3" name="Google Shape;623;p45"/>
          <p:cNvGrpSpPr/>
          <p:nvPr/>
        </p:nvGrpSpPr>
        <p:grpSpPr>
          <a:xfrm>
            <a:off x="790770" y="-112458"/>
            <a:ext cx="1427175" cy="786776"/>
            <a:chOff x="0" y="-38100"/>
            <a:chExt cx="373234" cy="205757"/>
          </a:xfrm>
        </p:grpSpPr>
        <p:sp>
          <p:nvSpPr>
            <p:cNvPr id="624" name="Google Shape;624;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5" name="Google Shape;625;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6" name="Google Shape;626;p45"/>
          <p:cNvGrpSpPr/>
          <p:nvPr/>
        </p:nvGrpSpPr>
        <p:grpSpPr>
          <a:xfrm>
            <a:off x="0" y="-112458"/>
            <a:ext cx="315272" cy="786776"/>
            <a:chOff x="0" y="-38100"/>
            <a:chExt cx="82450" cy="205757"/>
          </a:xfrm>
        </p:grpSpPr>
        <p:sp>
          <p:nvSpPr>
            <p:cNvPr id="627" name="Google Shape;627;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8" name="Google Shape;628;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9" name="Google Shape;629;p45"/>
          <p:cNvGrpSpPr/>
          <p:nvPr/>
        </p:nvGrpSpPr>
        <p:grpSpPr>
          <a:xfrm>
            <a:off x="0" y="1116904"/>
            <a:ext cx="503883" cy="1931922"/>
            <a:chOff x="0" y="-38100"/>
            <a:chExt cx="131775" cy="505235"/>
          </a:xfrm>
        </p:grpSpPr>
        <p:sp>
          <p:nvSpPr>
            <p:cNvPr id="630" name="Google Shape;630;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1" name="Google Shape;631;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32" name="Google Shape;632;p45"/>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46"/>
          <p:cNvSpPr txBox="1"/>
          <p:nvPr>
            <p:ph type="ctrTitle"/>
          </p:nvPr>
        </p:nvSpPr>
        <p:spPr>
          <a:xfrm>
            <a:off x="2693443" y="967507"/>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Botok felismerése (5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38" name="Google Shape;638;p46"/>
          <p:cNvSpPr txBox="1"/>
          <p:nvPr>
            <p:ph idx="1" type="subTitle"/>
          </p:nvPr>
        </p:nvSpPr>
        <p:spPr>
          <a:xfrm>
            <a:off x="7207164" y="221671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Célok:</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Megérteni, hogyan működnek a botok, és hogyan terjesztenek vagy felerősítenek félretájékoztatást.</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Gyakorlati technikákat tanulni a közösségi média botjainak azonosításához.</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Tantermi stratégiákat kidolgozni, hogy a diákok felismerjék és kérdéseket tegyenek fel a bot-tartalommal kapcsolatban.</a:t>
            </a:r>
            <a:endParaRPr b="1" sz="3400">
              <a:solidFill>
                <a:schemeClr val="dk1"/>
              </a:solidFill>
            </a:endParaRPr>
          </a:p>
        </p:txBody>
      </p:sp>
      <p:sp>
        <p:nvSpPr>
          <p:cNvPr id="639" name="Google Shape;639;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0" name="Google Shape;640;p46"/>
          <p:cNvGrpSpPr/>
          <p:nvPr/>
        </p:nvGrpSpPr>
        <p:grpSpPr>
          <a:xfrm>
            <a:off x="790770" y="-112458"/>
            <a:ext cx="1427175" cy="786776"/>
            <a:chOff x="0" y="-38100"/>
            <a:chExt cx="373234" cy="205757"/>
          </a:xfrm>
        </p:grpSpPr>
        <p:sp>
          <p:nvSpPr>
            <p:cNvPr id="641" name="Google Shape;641;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2" name="Google Shape;642;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3" name="Google Shape;643;p46"/>
          <p:cNvGrpSpPr/>
          <p:nvPr/>
        </p:nvGrpSpPr>
        <p:grpSpPr>
          <a:xfrm>
            <a:off x="0" y="-112458"/>
            <a:ext cx="315272" cy="786776"/>
            <a:chOff x="0" y="-38100"/>
            <a:chExt cx="82450" cy="205757"/>
          </a:xfrm>
        </p:grpSpPr>
        <p:sp>
          <p:nvSpPr>
            <p:cNvPr id="644" name="Google Shape;644;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6" name="Google Shape;646;p46"/>
          <p:cNvGrpSpPr/>
          <p:nvPr/>
        </p:nvGrpSpPr>
        <p:grpSpPr>
          <a:xfrm>
            <a:off x="0" y="1116904"/>
            <a:ext cx="503883" cy="1931922"/>
            <a:chOff x="0" y="-38100"/>
            <a:chExt cx="131775" cy="505235"/>
          </a:xfrm>
        </p:grpSpPr>
        <p:sp>
          <p:nvSpPr>
            <p:cNvPr id="647" name="Google Shape;647;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8" name="Google Shape;648;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49" name="Google Shape;649;p46"/>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4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5" name="Google Shape;655;p4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6" name="Google Shape;656;p4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7" name="Google Shape;657;p47"/>
          <p:cNvGrpSpPr/>
          <p:nvPr/>
        </p:nvGrpSpPr>
        <p:grpSpPr>
          <a:xfrm>
            <a:off x="6111849" y="2794410"/>
            <a:ext cx="7685891" cy="2168895"/>
            <a:chOff x="0" y="-47625"/>
            <a:chExt cx="1484188" cy="418826"/>
          </a:xfrm>
        </p:grpSpPr>
        <p:sp>
          <p:nvSpPr>
            <p:cNvPr id="658" name="Google Shape;658;p4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9" name="Google Shape;659;p4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0" name="Google Shape;660;p47"/>
          <p:cNvGrpSpPr/>
          <p:nvPr/>
        </p:nvGrpSpPr>
        <p:grpSpPr>
          <a:xfrm>
            <a:off x="-696258" y="-1193133"/>
            <a:ext cx="7178388" cy="12095887"/>
            <a:chOff x="0" y="-57150"/>
            <a:chExt cx="1890604" cy="3185748"/>
          </a:xfrm>
        </p:grpSpPr>
        <p:sp>
          <p:nvSpPr>
            <p:cNvPr id="661" name="Google Shape;661;p4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2" name="Google Shape;662;p4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63" name="Google Shape;663;p4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4" name="Google Shape;664;p4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5" name="Google Shape;665;p4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66" name="Google Shape;666;p47"/>
          <p:cNvSpPr txBox="1"/>
          <p:nvPr/>
        </p:nvSpPr>
        <p:spPr>
          <a:xfrm>
            <a:off x="6482130" y="3300466"/>
            <a:ext cx="11258700" cy="3819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Felelős digitális állampolgárság kialakítása</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4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Gondolkodj, mielőtt megosztod (5 perc)</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72" name="Google Shape;672;p48"/>
          <p:cNvSpPr txBox="1"/>
          <p:nvPr>
            <p:ph idx="1" type="subTitle"/>
          </p:nvPr>
        </p:nvSpPr>
        <p:spPr>
          <a:xfrm>
            <a:off x="7143749" y="2218734"/>
            <a:ext cx="10298087" cy="75253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Célok:</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Megérteni a felelős digitális viselkedés és információmegosztás alapelveit.</a:t>
            </a:r>
            <a:br>
              <a:rPr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Kidolgozni és kritikus szemmel értékelni egy „Gondolkodj, mielőtt megosztod” modellt, amelyet a diákoknak lehet tanítani.</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Gyakorolni a „társas korrekció” technikáit — konstruktív módokat a félretájékoztatás kezelésére.</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Felkészülni ezeknek a stratégiáknak a diákok számára történő beépítésére.</a:t>
            </a:r>
            <a:endParaRPr sz="3400">
              <a:solidFill>
                <a:schemeClr val="dk1"/>
              </a:solidFill>
              <a:latin typeface="Arial"/>
              <a:ea typeface="Arial"/>
              <a:cs typeface="Arial"/>
              <a:sym typeface="Arial"/>
            </a:endParaRPr>
          </a:p>
          <a:p>
            <a:pPr indent="0" lvl="0" marL="0" rtl="0" algn="l">
              <a:lnSpc>
                <a:spcPct val="100000"/>
              </a:lnSpc>
              <a:spcBef>
                <a:spcPts val="1200"/>
              </a:spcBef>
              <a:spcAft>
                <a:spcPts val="0"/>
              </a:spcAft>
              <a:buSzPts val="3200"/>
              <a:buNone/>
            </a:pPr>
            <a:r>
              <a:t/>
            </a:r>
            <a:endParaRPr b="1" sz="3400">
              <a:solidFill>
                <a:schemeClr val="dk1"/>
              </a:solidFill>
            </a:endParaRPr>
          </a:p>
        </p:txBody>
      </p:sp>
      <p:sp>
        <p:nvSpPr>
          <p:cNvPr id="673" name="Google Shape;673;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4" name="Google Shape;674;p48"/>
          <p:cNvGrpSpPr/>
          <p:nvPr/>
        </p:nvGrpSpPr>
        <p:grpSpPr>
          <a:xfrm>
            <a:off x="790770" y="-112458"/>
            <a:ext cx="1427175" cy="786776"/>
            <a:chOff x="0" y="-38100"/>
            <a:chExt cx="373234" cy="205757"/>
          </a:xfrm>
        </p:grpSpPr>
        <p:sp>
          <p:nvSpPr>
            <p:cNvPr id="675" name="Google Shape;675;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6" name="Google Shape;676;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7" name="Google Shape;677;p48"/>
          <p:cNvGrpSpPr/>
          <p:nvPr/>
        </p:nvGrpSpPr>
        <p:grpSpPr>
          <a:xfrm>
            <a:off x="0" y="-112458"/>
            <a:ext cx="315272" cy="786776"/>
            <a:chOff x="0" y="-38100"/>
            <a:chExt cx="82450" cy="205757"/>
          </a:xfrm>
        </p:grpSpPr>
        <p:sp>
          <p:nvSpPr>
            <p:cNvPr id="678" name="Google Shape;678;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9" name="Google Shape;679;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0" name="Google Shape;680;p48"/>
          <p:cNvGrpSpPr/>
          <p:nvPr/>
        </p:nvGrpSpPr>
        <p:grpSpPr>
          <a:xfrm>
            <a:off x="0" y="1116904"/>
            <a:ext cx="503883" cy="1931922"/>
            <a:chOff x="0" y="-38100"/>
            <a:chExt cx="131775" cy="505235"/>
          </a:xfrm>
        </p:grpSpPr>
        <p:sp>
          <p:nvSpPr>
            <p:cNvPr id="681" name="Google Shape;681;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2" name="Google Shape;682;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83" name="Google Shape;683;p48" title="DigitalFootprint.png"/>
          <p:cNvPicPr preferRelativeResize="0"/>
          <p:nvPr/>
        </p:nvPicPr>
        <p:blipFill>
          <a:blip r:embed="rId4">
            <a:alphaModFix/>
          </a:blip>
          <a:stretch>
            <a:fillRect/>
          </a:stretch>
        </p:blipFill>
        <p:spPr>
          <a:xfrm>
            <a:off x="969550" y="3180049"/>
            <a:ext cx="5602701" cy="56027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49"/>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Neti</a:t>
            </a:r>
            <a:r>
              <a:rPr b="1" lang="en-US">
                <a:latin typeface="Bricolage Grotesque"/>
                <a:ea typeface="Bricolage Grotesque"/>
                <a:cs typeface="Bricolage Grotesque"/>
                <a:sym typeface="Bricolage Grotesque"/>
              </a:rPr>
              <a:t>kett</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a:t>
            </a:r>
            <a:r>
              <a:rPr b="1" lang="en-US">
                <a:latin typeface="Bricolage Grotesque"/>
                <a:ea typeface="Bricolage Grotesque"/>
                <a:cs typeface="Bricolage Grotesque"/>
                <a:sym typeface="Bricolage Grotesque"/>
              </a:rPr>
              <a:t>Tiszteletre épülő online kommunikáció</a:t>
            </a:r>
            <a:r>
              <a:rPr b="1" lang="en-US">
                <a:solidFill>
                  <a:schemeClr val="dk1"/>
                </a:solidFill>
                <a:latin typeface="Bricolage Grotesque"/>
                <a:ea typeface="Bricolage Grotesque"/>
                <a:cs typeface="Bricolage Grotesque"/>
                <a:sym typeface="Bricolage Grotesque"/>
              </a:rPr>
              <a:t>)</a:t>
            </a:r>
            <a:endParaRPr/>
          </a:p>
        </p:txBody>
      </p:sp>
      <p:sp>
        <p:nvSpPr>
          <p:cNvPr id="689" name="Google Shape;689;p49"/>
          <p:cNvSpPr txBox="1"/>
          <p:nvPr>
            <p:ph idx="1" type="subTitle"/>
          </p:nvPr>
        </p:nvSpPr>
        <p:spPr>
          <a:xfrm>
            <a:off x="7176753" y="2248704"/>
            <a:ext cx="103552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Megérteni a netikett (hálózati etikett) alapelveit.</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Gyakorolni a netikett alkalmazását valós osztálytermi és félretájékoztatási szcenáriókban.</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Reflektálni arra, hogyan taníthatjuk a diákokat a tiszteletteljes és átgondolt online kommunikációra.</a:t>
            </a:r>
            <a:endParaRPr b="1" sz="3400">
              <a:solidFill>
                <a:schemeClr val="dk1"/>
              </a:solidFill>
            </a:endParaRPr>
          </a:p>
        </p:txBody>
      </p:sp>
      <p:sp>
        <p:nvSpPr>
          <p:cNvPr id="690" name="Google Shape;690;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1" name="Google Shape;691;p49"/>
          <p:cNvGrpSpPr/>
          <p:nvPr/>
        </p:nvGrpSpPr>
        <p:grpSpPr>
          <a:xfrm>
            <a:off x="790770" y="-112458"/>
            <a:ext cx="1427175" cy="786776"/>
            <a:chOff x="0" y="-38100"/>
            <a:chExt cx="373234" cy="205757"/>
          </a:xfrm>
        </p:grpSpPr>
        <p:sp>
          <p:nvSpPr>
            <p:cNvPr id="692" name="Google Shape;692;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3" name="Google Shape;693;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4" name="Google Shape;694;p49"/>
          <p:cNvGrpSpPr/>
          <p:nvPr/>
        </p:nvGrpSpPr>
        <p:grpSpPr>
          <a:xfrm>
            <a:off x="0" y="-112458"/>
            <a:ext cx="315272" cy="786776"/>
            <a:chOff x="0" y="-38100"/>
            <a:chExt cx="82450" cy="205757"/>
          </a:xfrm>
        </p:grpSpPr>
        <p:sp>
          <p:nvSpPr>
            <p:cNvPr id="695" name="Google Shape;695;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6" name="Google Shape;696;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7" name="Google Shape;697;p49"/>
          <p:cNvGrpSpPr/>
          <p:nvPr/>
        </p:nvGrpSpPr>
        <p:grpSpPr>
          <a:xfrm>
            <a:off x="0" y="1116904"/>
            <a:ext cx="503883" cy="1931922"/>
            <a:chOff x="0" y="-38100"/>
            <a:chExt cx="131775" cy="505235"/>
          </a:xfrm>
        </p:grpSpPr>
        <p:sp>
          <p:nvSpPr>
            <p:cNvPr id="698" name="Google Shape;698;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9" name="Google Shape;699;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00" name="Google Shape;700;p49"/>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50"/>
          <p:cNvSpPr txBox="1"/>
          <p:nvPr>
            <p:ph type="ctrTitle"/>
          </p:nvPr>
        </p:nvSpPr>
        <p:spPr>
          <a:xfrm>
            <a:off x="2693443" y="967507"/>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Inform</a:t>
            </a:r>
            <a:r>
              <a:rPr b="1" lang="en-US">
                <a:latin typeface="Bricolage Grotesque"/>
                <a:ea typeface="Bricolage Grotesque"/>
                <a:cs typeface="Bricolage Grotesque"/>
                <a:sym typeface="Bricolage Grotesque"/>
              </a:rPr>
              <a:t>ációs higiénia</a:t>
            </a:r>
            <a:endParaRPr/>
          </a:p>
        </p:txBody>
      </p:sp>
      <p:sp>
        <p:nvSpPr>
          <p:cNvPr id="706" name="Google Shape;706;p50"/>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b="1" lang="en-US" sz="3400">
                <a:solidFill>
                  <a:schemeClr val="dk1"/>
                </a:solidFill>
                <a:latin typeface="Arial"/>
                <a:ea typeface="Arial"/>
                <a:cs typeface="Arial"/>
                <a:sym typeface="Arial"/>
              </a:rPr>
              <a:t>Cél:</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Tudatos tartalomfogyasztás ösztönzése.</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Megfontolt, felelősségteljes megosztási gyakorlatok elősegítése.</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A pedagógusok felkészítése arra, hogy mintát nyújtsanak a diákoknak az információs higiénia terén.</a:t>
            </a:r>
            <a:br>
              <a:rPr lang="en-US" sz="3400">
                <a:solidFill>
                  <a:schemeClr val="dk1"/>
                </a:solidFill>
                <a:latin typeface="Arial"/>
                <a:ea typeface="Arial"/>
                <a:cs typeface="Arial"/>
                <a:sym typeface="Arial"/>
              </a:rPr>
            </a:br>
            <a:endParaRPr b="1" sz="3400">
              <a:solidFill>
                <a:schemeClr val="dk1"/>
              </a:solidFill>
            </a:endParaRPr>
          </a:p>
        </p:txBody>
      </p:sp>
      <p:sp>
        <p:nvSpPr>
          <p:cNvPr id="707" name="Google Shape;707;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8" name="Google Shape;708;p50"/>
          <p:cNvGrpSpPr/>
          <p:nvPr/>
        </p:nvGrpSpPr>
        <p:grpSpPr>
          <a:xfrm>
            <a:off x="790770" y="-112458"/>
            <a:ext cx="1427175" cy="786776"/>
            <a:chOff x="0" y="-38100"/>
            <a:chExt cx="373234" cy="205757"/>
          </a:xfrm>
        </p:grpSpPr>
        <p:sp>
          <p:nvSpPr>
            <p:cNvPr id="709" name="Google Shape;709;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0" name="Google Shape;710;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1" name="Google Shape;711;p50"/>
          <p:cNvGrpSpPr/>
          <p:nvPr/>
        </p:nvGrpSpPr>
        <p:grpSpPr>
          <a:xfrm>
            <a:off x="0" y="-112458"/>
            <a:ext cx="315272" cy="786776"/>
            <a:chOff x="0" y="-38100"/>
            <a:chExt cx="82450" cy="205757"/>
          </a:xfrm>
        </p:grpSpPr>
        <p:sp>
          <p:nvSpPr>
            <p:cNvPr id="712" name="Google Shape;712;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3" name="Google Shape;713;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4" name="Google Shape;714;p50"/>
          <p:cNvGrpSpPr/>
          <p:nvPr/>
        </p:nvGrpSpPr>
        <p:grpSpPr>
          <a:xfrm>
            <a:off x="0" y="1116904"/>
            <a:ext cx="503883" cy="1931922"/>
            <a:chOff x="0" y="-38100"/>
            <a:chExt cx="131775" cy="505235"/>
          </a:xfrm>
        </p:grpSpPr>
        <p:sp>
          <p:nvSpPr>
            <p:cNvPr id="715" name="Google Shape;715;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6" name="Google Shape;716;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17" name="Google Shape;717;p50"/>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id="722" name="Google Shape;722;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Visszhang kamra-</a:t>
            </a:r>
            <a:r>
              <a:rPr b="1" lang="en-US">
                <a:solidFill>
                  <a:schemeClr val="dk1"/>
                </a:solidFill>
                <a:latin typeface="Bricolage Grotesque"/>
                <a:ea typeface="Bricolage Grotesque"/>
                <a:cs typeface="Bricolage Grotesque"/>
                <a:sym typeface="Bricolage Grotesque"/>
              </a:rPr>
              <a:t>Echo chamber</a:t>
            </a:r>
            <a:endParaRPr/>
          </a:p>
        </p:txBody>
      </p:sp>
      <p:sp>
        <p:nvSpPr>
          <p:cNvPr id="723" name="Google Shape;723;p51"/>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457200" lvl="0" marL="457200" rtl="0" algn="l">
              <a:lnSpc>
                <a:spcPct val="115000"/>
              </a:lnSpc>
              <a:spcBef>
                <a:spcPts val="1200"/>
              </a:spcBef>
              <a:spcAft>
                <a:spcPts val="0"/>
              </a:spcAft>
              <a:buSzPts val="3400"/>
              <a:buChar char="•"/>
            </a:pPr>
            <a:r>
              <a:rPr b="1" lang="en-US" sz="3400">
                <a:solidFill>
                  <a:schemeClr val="dk1"/>
                </a:solidFill>
                <a:latin typeface="Arial"/>
                <a:ea typeface="Arial"/>
                <a:cs typeface="Arial"/>
                <a:sym typeface="Arial"/>
              </a:rPr>
              <a:t>Cél:</a:t>
            </a:r>
            <a:br>
              <a:rPr b="1"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Megérteni, hogyan alakulnak ki a digitális visszhangkamrák, felismerni hatásukat a hiedelmekre, és felfedezni a kritikus tartalomfogyasztás lehetőségeit különböző nézőpontok között.</a:t>
            </a:r>
            <a:endParaRPr sz="3400">
              <a:solidFill>
                <a:schemeClr val="dk1"/>
              </a:solidFill>
              <a:latin typeface="Arial"/>
              <a:ea typeface="Arial"/>
              <a:cs typeface="Arial"/>
              <a:sym typeface="Arial"/>
            </a:endParaRPr>
          </a:p>
          <a:p>
            <a:pPr indent="0" lvl="0" marL="457200" rtl="0" algn="l">
              <a:lnSpc>
                <a:spcPct val="100000"/>
              </a:lnSpc>
              <a:spcBef>
                <a:spcPts val="1200"/>
              </a:spcBef>
              <a:spcAft>
                <a:spcPts val="0"/>
              </a:spcAft>
              <a:buSzPts val="3200"/>
              <a:buNone/>
            </a:pPr>
            <a:r>
              <a:t/>
            </a:r>
            <a:endParaRPr b="1" sz="3400">
              <a:solidFill>
                <a:schemeClr val="dk1"/>
              </a:solidFill>
            </a:endParaRPr>
          </a:p>
        </p:txBody>
      </p:sp>
      <p:sp>
        <p:nvSpPr>
          <p:cNvPr id="724" name="Google Shape;724;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25" name="Google Shape;725;p51"/>
          <p:cNvGrpSpPr/>
          <p:nvPr/>
        </p:nvGrpSpPr>
        <p:grpSpPr>
          <a:xfrm>
            <a:off x="790770" y="-112458"/>
            <a:ext cx="1427175" cy="786776"/>
            <a:chOff x="0" y="-38100"/>
            <a:chExt cx="373234" cy="205757"/>
          </a:xfrm>
        </p:grpSpPr>
        <p:sp>
          <p:nvSpPr>
            <p:cNvPr id="726" name="Google Shape;726;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7" name="Google Shape;727;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8" name="Google Shape;728;p51"/>
          <p:cNvGrpSpPr/>
          <p:nvPr/>
        </p:nvGrpSpPr>
        <p:grpSpPr>
          <a:xfrm>
            <a:off x="0" y="-112458"/>
            <a:ext cx="315272" cy="786776"/>
            <a:chOff x="0" y="-38100"/>
            <a:chExt cx="82450" cy="205757"/>
          </a:xfrm>
        </p:grpSpPr>
        <p:sp>
          <p:nvSpPr>
            <p:cNvPr id="729" name="Google Shape;729;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0" name="Google Shape;730;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1" name="Google Shape;731;p51"/>
          <p:cNvGrpSpPr/>
          <p:nvPr/>
        </p:nvGrpSpPr>
        <p:grpSpPr>
          <a:xfrm>
            <a:off x="0" y="1116904"/>
            <a:ext cx="503883" cy="1931922"/>
            <a:chOff x="0" y="-38100"/>
            <a:chExt cx="131775" cy="505235"/>
          </a:xfrm>
        </p:grpSpPr>
        <p:sp>
          <p:nvSpPr>
            <p:cNvPr id="732" name="Google Shape;732;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3" name="Google Shape;733;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34" name="Google Shape;734;p51"/>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52"/>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Digitális lábnyom megértése és kezelése</a:t>
            </a:r>
            <a:endParaRPr/>
          </a:p>
        </p:txBody>
      </p:sp>
      <p:sp>
        <p:nvSpPr>
          <p:cNvPr id="740" name="Google Shape;740;p52"/>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0" lvl="0" marL="0" rtl="0" algn="l">
              <a:lnSpc>
                <a:spcPct val="115000"/>
              </a:lnSpc>
              <a:spcBef>
                <a:spcPts val="1200"/>
              </a:spcBef>
              <a:spcAft>
                <a:spcPts val="0"/>
              </a:spcAft>
              <a:buSzPts val="3200"/>
              <a:buNone/>
            </a:pPr>
            <a:r>
              <a:rPr lang="en-US" sz="3400">
                <a:solidFill>
                  <a:schemeClr val="dk1"/>
                </a:solidFill>
                <a:latin typeface="Arial"/>
                <a:ea typeface="Arial"/>
                <a:cs typeface="Arial"/>
                <a:sym typeface="Arial"/>
              </a:rPr>
              <a:t> </a:t>
            </a:r>
            <a:r>
              <a:rPr b="1" lang="en-US" sz="3400">
                <a:solidFill>
                  <a:schemeClr val="dk1"/>
                </a:solidFill>
                <a:latin typeface="Arial"/>
                <a:ea typeface="Arial"/>
                <a:cs typeface="Arial"/>
                <a:sym typeface="Arial"/>
              </a:rPr>
              <a:t>Cél:</a:t>
            </a:r>
            <a:endParaRPr b="1" sz="3400">
              <a:solidFill>
                <a:schemeClr val="dk1"/>
              </a:solidFill>
              <a:latin typeface="Arial"/>
              <a:ea typeface="Arial"/>
              <a:cs typeface="Arial"/>
              <a:sym typeface="Arial"/>
            </a:endParaRPr>
          </a:p>
          <a:p>
            <a:pPr indent="-444500" lvl="0" marL="457200" rtl="0" algn="l">
              <a:lnSpc>
                <a:spcPct val="115000"/>
              </a:lnSpc>
              <a:spcBef>
                <a:spcPts val="1200"/>
              </a:spcBef>
              <a:spcAft>
                <a:spcPts val="0"/>
              </a:spcAft>
              <a:buClr>
                <a:schemeClr val="dk1"/>
              </a:buClr>
              <a:buSzPts val="3400"/>
              <a:buChar char="●"/>
            </a:pPr>
            <a:r>
              <a:rPr lang="en-US" sz="3400">
                <a:solidFill>
                  <a:schemeClr val="dk1"/>
                </a:solidFill>
                <a:latin typeface="Arial"/>
                <a:ea typeface="Arial"/>
                <a:cs typeface="Arial"/>
                <a:sym typeface="Arial"/>
              </a:rPr>
              <a:t>Felfedezni, hogyan gyűjtik az egyéni adatokat a különböző platformokon.</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Azonosítani a digitális lábnyom hosszú távú következményeit.</a:t>
            </a:r>
            <a:endParaRPr sz="3400">
              <a:solidFill>
                <a:schemeClr val="dk1"/>
              </a:solidFill>
              <a:latin typeface="Arial"/>
              <a:ea typeface="Arial"/>
              <a:cs typeface="Arial"/>
              <a:sym typeface="Arial"/>
            </a:endParaRPr>
          </a:p>
          <a:p>
            <a:pPr indent="-444500" lvl="0" marL="457200" rtl="0" algn="l">
              <a:lnSpc>
                <a:spcPct val="115000"/>
              </a:lnSpc>
              <a:spcBef>
                <a:spcPts val="0"/>
              </a:spcBef>
              <a:spcAft>
                <a:spcPts val="0"/>
              </a:spcAft>
              <a:buClr>
                <a:schemeClr val="dk1"/>
              </a:buClr>
              <a:buSzPts val="3400"/>
              <a:buChar char="●"/>
            </a:pPr>
            <a:r>
              <a:rPr lang="en-US" sz="3400">
                <a:solidFill>
                  <a:schemeClr val="dk1"/>
                </a:solidFill>
                <a:latin typeface="Arial"/>
                <a:ea typeface="Arial"/>
                <a:cs typeface="Arial"/>
                <a:sym typeface="Arial"/>
              </a:rPr>
              <a:t>Gyakorolni a technikákat, amelyekkel a diákok felelősen kezelhetik digitális identitásukat.</a:t>
            </a:r>
            <a:endParaRPr b="1" sz="3400">
              <a:solidFill>
                <a:schemeClr val="dk1"/>
              </a:solidFill>
            </a:endParaRPr>
          </a:p>
        </p:txBody>
      </p:sp>
      <p:sp>
        <p:nvSpPr>
          <p:cNvPr id="741" name="Google Shape;741;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2" name="Google Shape;742;p52"/>
          <p:cNvGrpSpPr/>
          <p:nvPr/>
        </p:nvGrpSpPr>
        <p:grpSpPr>
          <a:xfrm>
            <a:off x="790770" y="-112458"/>
            <a:ext cx="1427175" cy="786776"/>
            <a:chOff x="0" y="-38100"/>
            <a:chExt cx="373234" cy="205757"/>
          </a:xfrm>
        </p:grpSpPr>
        <p:sp>
          <p:nvSpPr>
            <p:cNvPr id="743" name="Google Shape;743;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4" name="Google Shape;744;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5" name="Google Shape;745;p52"/>
          <p:cNvGrpSpPr/>
          <p:nvPr/>
        </p:nvGrpSpPr>
        <p:grpSpPr>
          <a:xfrm>
            <a:off x="0" y="-112458"/>
            <a:ext cx="315272" cy="786776"/>
            <a:chOff x="0" y="-38100"/>
            <a:chExt cx="82450" cy="205757"/>
          </a:xfrm>
        </p:grpSpPr>
        <p:sp>
          <p:nvSpPr>
            <p:cNvPr id="746" name="Google Shape;746;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7" name="Google Shape;747;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8" name="Google Shape;748;p52"/>
          <p:cNvGrpSpPr/>
          <p:nvPr/>
        </p:nvGrpSpPr>
        <p:grpSpPr>
          <a:xfrm>
            <a:off x="0" y="1116904"/>
            <a:ext cx="503883" cy="1931922"/>
            <a:chOff x="0" y="-38100"/>
            <a:chExt cx="131775" cy="505235"/>
          </a:xfrm>
        </p:grpSpPr>
        <p:sp>
          <p:nvSpPr>
            <p:cNvPr id="749" name="Google Shape;749;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0" name="Google Shape;750;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51" name="Google Shape;751;p52"/>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53"/>
          <p:cNvSpPr txBox="1"/>
          <p:nvPr>
            <p:ph type="ctrTitle"/>
          </p:nvPr>
        </p:nvSpPr>
        <p:spPr>
          <a:xfrm>
            <a:off x="2693443" y="967507"/>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Együttműködés az iskola és a közösség között</a:t>
            </a:r>
            <a:endParaRPr/>
          </a:p>
        </p:txBody>
      </p:sp>
      <p:sp>
        <p:nvSpPr>
          <p:cNvPr id="757" name="Google Shape;757;p53"/>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3400">
              <a:solidFill>
                <a:schemeClr val="dk1"/>
              </a:solidFill>
              <a:latin typeface="Calibri"/>
              <a:ea typeface="Calibri"/>
              <a:cs typeface="Calibri"/>
              <a:sym typeface="Calibri"/>
            </a:endParaRPr>
          </a:p>
          <a:p>
            <a:pPr indent="-457200" lvl="0" marL="457200" rtl="0" algn="l">
              <a:lnSpc>
                <a:spcPct val="115000"/>
              </a:lnSpc>
              <a:spcBef>
                <a:spcPts val="1200"/>
              </a:spcBef>
              <a:spcAft>
                <a:spcPts val="0"/>
              </a:spcAft>
              <a:buSzPts val="3400"/>
              <a:buChar char="•"/>
            </a:pPr>
            <a:r>
              <a:rPr b="1" lang="en-US" sz="3400">
                <a:solidFill>
                  <a:schemeClr val="dk1"/>
                </a:solidFill>
                <a:latin typeface="Arial"/>
                <a:ea typeface="Arial"/>
                <a:cs typeface="Arial"/>
                <a:sym typeface="Arial"/>
              </a:rPr>
              <a:t>Cél:</a:t>
            </a:r>
            <a:br>
              <a:rPr b="1" lang="en-US" sz="3400">
                <a:solidFill>
                  <a:schemeClr val="dk1"/>
                </a:solidFill>
                <a:latin typeface="Arial"/>
                <a:ea typeface="Arial"/>
                <a:cs typeface="Arial"/>
                <a:sym typeface="Arial"/>
              </a:rPr>
            </a:br>
            <a:r>
              <a:rPr lang="en-US" sz="3400">
                <a:solidFill>
                  <a:schemeClr val="dk1"/>
                </a:solidFill>
                <a:latin typeface="Arial"/>
                <a:ea typeface="Arial"/>
                <a:cs typeface="Arial"/>
                <a:sym typeface="Arial"/>
              </a:rPr>
              <a:t> A dezinformáció terjedésének szimulálása, valamint annak felfedezése, hogy az iskolák, szülők, helyi média és közösségi partnerek közötti koordinált fellépés miként lassíthatja vagy állíthatja meg a terjedést.</a:t>
            </a:r>
            <a:endParaRPr b="1" sz="3400">
              <a:solidFill>
                <a:schemeClr val="dk1"/>
              </a:solidFill>
            </a:endParaRPr>
          </a:p>
        </p:txBody>
      </p:sp>
      <p:sp>
        <p:nvSpPr>
          <p:cNvPr id="758" name="Google Shape;758;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59" name="Google Shape;759;p53"/>
          <p:cNvGrpSpPr/>
          <p:nvPr/>
        </p:nvGrpSpPr>
        <p:grpSpPr>
          <a:xfrm>
            <a:off x="790770" y="-112458"/>
            <a:ext cx="1427175" cy="786776"/>
            <a:chOff x="0" y="-38100"/>
            <a:chExt cx="373234" cy="205757"/>
          </a:xfrm>
        </p:grpSpPr>
        <p:sp>
          <p:nvSpPr>
            <p:cNvPr id="760" name="Google Shape;760;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1" name="Google Shape;761;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2" name="Google Shape;762;p53"/>
          <p:cNvGrpSpPr/>
          <p:nvPr/>
        </p:nvGrpSpPr>
        <p:grpSpPr>
          <a:xfrm>
            <a:off x="0" y="-112458"/>
            <a:ext cx="315272" cy="786776"/>
            <a:chOff x="0" y="-38100"/>
            <a:chExt cx="82450" cy="205757"/>
          </a:xfrm>
        </p:grpSpPr>
        <p:sp>
          <p:nvSpPr>
            <p:cNvPr id="763" name="Google Shape;763;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4" name="Google Shape;764;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5" name="Google Shape;765;p53"/>
          <p:cNvGrpSpPr/>
          <p:nvPr/>
        </p:nvGrpSpPr>
        <p:grpSpPr>
          <a:xfrm>
            <a:off x="0" y="1116904"/>
            <a:ext cx="503883" cy="1931922"/>
            <a:chOff x="0" y="-38100"/>
            <a:chExt cx="131775" cy="505235"/>
          </a:xfrm>
        </p:grpSpPr>
        <p:sp>
          <p:nvSpPr>
            <p:cNvPr id="766" name="Google Shape;766;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7" name="Google Shape;767;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68" name="Google Shape;768;p53" title="DisinformationWeb-HU.png"/>
          <p:cNvPicPr preferRelativeResize="0"/>
          <p:nvPr/>
        </p:nvPicPr>
        <p:blipFill rotWithShape="1">
          <a:blip r:embed="rId4">
            <a:alphaModFix/>
          </a:blip>
          <a:srcRect b="0" l="0" r="0" t="0"/>
          <a:stretch/>
        </p:blipFill>
        <p:spPr>
          <a:xfrm>
            <a:off x="1631206" y="2218732"/>
            <a:ext cx="5029778" cy="754466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modul fő céljai (tanároknak)</a:t>
            </a:r>
            <a:endParaRPr b="1"/>
          </a:p>
        </p:txBody>
      </p:sp>
      <p:sp>
        <p:nvSpPr>
          <p:cNvPr id="168" name="Google Shape;168;p2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SzPct val="117647"/>
              <a:buNone/>
            </a:pPr>
            <a:r>
              <a:rPr lang="en-US">
                <a:solidFill>
                  <a:schemeClr val="dk1"/>
                </a:solidFill>
              </a:rPr>
              <a:t>A kompetenciák elsajátításának célja az MI és a kiberbiztonság területén, hogy a serdülők felelős digitális állampolgárokká váljanak, képesek legyenek megfékezni az álhírek terjedését, és megtanulják a mai összetett információs környezetben való eligazodás gyakorlati stratégiáit.</a:t>
            </a:r>
            <a:endParaRPr>
              <a:solidFill>
                <a:schemeClr val="dk1"/>
              </a:solidFill>
            </a:endParaRPr>
          </a:p>
          <a:p>
            <a:pPr indent="0" lvl="0" marL="0" rtl="0" algn="l">
              <a:lnSpc>
                <a:spcPct val="115000"/>
              </a:lnSpc>
              <a:spcBef>
                <a:spcPts val="1200"/>
              </a:spcBef>
              <a:spcAft>
                <a:spcPts val="0"/>
              </a:spcAft>
              <a:buSzPct val="117647"/>
              <a:buNone/>
            </a:pPr>
            <a:r>
              <a:rPr lang="en-US">
                <a:solidFill>
                  <a:schemeClr val="dk1"/>
                </a:solidFill>
              </a:rPr>
              <a:t>Kompetenciák fejlesztése annak érdekében, hogy felügyelni és irányítani tudják a serdülők digitális tevékenységét:</a:t>
            </a:r>
            <a:endParaRPr>
              <a:solidFill>
                <a:schemeClr val="dk1"/>
              </a:solidFill>
            </a:endParaRPr>
          </a:p>
          <a:p>
            <a:pPr indent="-293210" lvl="0" marL="457200" rtl="0" algn="l">
              <a:lnSpc>
                <a:spcPct val="115000"/>
              </a:lnSpc>
              <a:spcBef>
                <a:spcPts val="1200"/>
              </a:spcBef>
              <a:spcAft>
                <a:spcPts val="0"/>
              </a:spcAft>
              <a:buClr>
                <a:schemeClr val="dk1"/>
              </a:buClr>
              <a:buSzPct val="34375"/>
              <a:buChar char="●"/>
            </a:pPr>
            <a:r>
              <a:rPr lang="en-US">
                <a:solidFill>
                  <a:schemeClr val="dk1"/>
                </a:solidFill>
              </a:rPr>
              <a:t>A dezinformáció fogalmának megértése</a:t>
            </a:r>
            <a:br>
              <a:rPr lang="en-US">
                <a:solidFill>
                  <a:schemeClr val="dk1"/>
                </a:solidFill>
              </a:rPr>
            </a:br>
            <a:endParaRPr>
              <a:solidFill>
                <a:schemeClr val="dk1"/>
              </a:solidFill>
            </a:endParaRPr>
          </a:p>
          <a:p>
            <a:pPr indent="-293210" lvl="0" marL="457200" rtl="0" algn="l">
              <a:lnSpc>
                <a:spcPct val="115000"/>
              </a:lnSpc>
              <a:spcBef>
                <a:spcPts val="0"/>
              </a:spcBef>
              <a:spcAft>
                <a:spcPts val="0"/>
              </a:spcAft>
              <a:buClr>
                <a:schemeClr val="dk1"/>
              </a:buClr>
              <a:buSzPct val="34375"/>
              <a:buChar char="●"/>
            </a:pPr>
            <a:r>
              <a:rPr lang="en-US">
                <a:solidFill>
                  <a:schemeClr val="dk1"/>
                </a:solidFill>
              </a:rPr>
              <a:t>Az MI működésének megértése és felismerési módjai</a:t>
            </a:r>
            <a:br>
              <a:rPr lang="en-US">
                <a:solidFill>
                  <a:schemeClr val="dk1"/>
                </a:solidFill>
              </a:rPr>
            </a:br>
            <a:endParaRPr>
              <a:solidFill>
                <a:schemeClr val="dk1"/>
              </a:solidFill>
            </a:endParaRPr>
          </a:p>
          <a:p>
            <a:pPr indent="-293210" lvl="0" marL="457200" rtl="0" algn="l">
              <a:lnSpc>
                <a:spcPct val="115000"/>
              </a:lnSpc>
              <a:spcBef>
                <a:spcPts val="0"/>
              </a:spcBef>
              <a:spcAft>
                <a:spcPts val="0"/>
              </a:spcAft>
              <a:buClr>
                <a:schemeClr val="dk1"/>
              </a:buClr>
              <a:buSzPct val="34375"/>
              <a:buChar char="●"/>
            </a:pPr>
            <a:r>
              <a:rPr lang="en-US">
                <a:solidFill>
                  <a:schemeClr val="dk1"/>
                </a:solidFill>
              </a:rPr>
              <a:t>Annak megértése, hogyan segíthet a kiberbiztonsági tudatosság</a:t>
            </a:r>
            <a:br>
              <a:rPr lang="en-US">
                <a:solidFill>
                  <a:schemeClr val="dk1"/>
                </a:solidFill>
              </a:rPr>
            </a:br>
            <a:endParaRPr>
              <a:solidFill>
                <a:schemeClr val="dk1"/>
              </a:solidFill>
            </a:endParaRPr>
          </a:p>
          <a:p>
            <a:pPr indent="-293210" lvl="0" marL="457200" rtl="0" algn="l">
              <a:lnSpc>
                <a:spcPct val="115000"/>
              </a:lnSpc>
              <a:spcBef>
                <a:spcPts val="0"/>
              </a:spcBef>
              <a:spcAft>
                <a:spcPts val="0"/>
              </a:spcAft>
              <a:buClr>
                <a:schemeClr val="dk1"/>
              </a:buClr>
              <a:buSzPct val="34375"/>
              <a:buChar char="●"/>
            </a:pPr>
            <a:r>
              <a:rPr lang="en-US">
                <a:solidFill>
                  <a:schemeClr val="dk1"/>
                </a:solidFill>
              </a:rPr>
              <a:t>Felelős digitális állampolgárrá válás</a:t>
            </a:r>
            <a:br>
              <a:rPr lang="en-US">
                <a:solidFill>
                  <a:schemeClr val="dk1"/>
                </a:solidFill>
              </a:rPr>
            </a:br>
            <a:endParaRPr>
              <a:solidFill>
                <a:schemeClr val="dk1"/>
              </a:solidFill>
            </a:endParaRPr>
          </a:p>
          <a:p>
            <a:pPr indent="-293210" lvl="0" marL="457200" rtl="0" algn="l">
              <a:lnSpc>
                <a:spcPct val="115000"/>
              </a:lnSpc>
              <a:spcBef>
                <a:spcPts val="0"/>
              </a:spcBef>
              <a:spcAft>
                <a:spcPts val="0"/>
              </a:spcAft>
              <a:buClr>
                <a:schemeClr val="dk1"/>
              </a:buClr>
              <a:buSzPct val="34375"/>
              <a:buChar char="●"/>
            </a:pPr>
            <a:r>
              <a:rPr lang="en-US">
                <a:solidFill>
                  <a:schemeClr val="dk1"/>
                </a:solidFill>
              </a:rPr>
              <a:t>Együttműködés az iskolákkal és a közösségekkel</a:t>
            </a:r>
            <a:br>
              <a:rPr lang="en-US">
                <a:solidFill>
                  <a:schemeClr val="dk1"/>
                </a:solidFill>
              </a:rPr>
            </a:br>
            <a:endParaRPr>
              <a:solidFill>
                <a:schemeClr val="dk1"/>
              </a:solidFill>
            </a:endParaRPr>
          </a:p>
        </p:txBody>
      </p:sp>
      <p:sp>
        <p:nvSpPr>
          <p:cNvPr id="169" name="Google Shape;169;p2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0" name="Google Shape;170;p24"/>
          <p:cNvGrpSpPr/>
          <p:nvPr/>
        </p:nvGrpSpPr>
        <p:grpSpPr>
          <a:xfrm>
            <a:off x="790770" y="-112458"/>
            <a:ext cx="1427175" cy="786776"/>
            <a:chOff x="0" y="-38100"/>
            <a:chExt cx="373234" cy="205757"/>
          </a:xfrm>
        </p:grpSpPr>
        <p:sp>
          <p:nvSpPr>
            <p:cNvPr id="171" name="Google Shape;171;p2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 name="Google Shape;172;p2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 name="Google Shape;173;p24"/>
          <p:cNvGrpSpPr/>
          <p:nvPr/>
        </p:nvGrpSpPr>
        <p:grpSpPr>
          <a:xfrm>
            <a:off x="0" y="-112458"/>
            <a:ext cx="315272" cy="786776"/>
            <a:chOff x="0" y="-38100"/>
            <a:chExt cx="82450" cy="205757"/>
          </a:xfrm>
        </p:grpSpPr>
        <p:sp>
          <p:nvSpPr>
            <p:cNvPr id="174" name="Google Shape;174;p2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 name="Google Shape;176;p24"/>
          <p:cNvGrpSpPr/>
          <p:nvPr/>
        </p:nvGrpSpPr>
        <p:grpSpPr>
          <a:xfrm>
            <a:off x="0" y="1116904"/>
            <a:ext cx="503883" cy="1931922"/>
            <a:chOff x="0" y="-38100"/>
            <a:chExt cx="131775" cy="505235"/>
          </a:xfrm>
        </p:grpSpPr>
        <p:sp>
          <p:nvSpPr>
            <p:cNvPr id="177" name="Google Shape;177;p2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g3b18e1632d1_0_94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4" name="Google Shape;774;g3b18e1632d1_0_94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5" name="Google Shape;775;g3b18e1632d1_0_94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76" name="Google Shape;776;g3b18e1632d1_0_944"/>
          <p:cNvGrpSpPr/>
          <p:nvPr/>
        </p:nvGrpSpPr>
        <p:grpSpPr>
          <a:xfrm>
            <a:off x="6111849" y="2794411"/>
            <a:ext cx="7685868" cy="2168890"/>
            <a:chOff x="0" y="-47625"/>
            <a:chExt cx="1484188" cy="418826"/>
          </a:xfrm>
        </p:grpSpPr>
        <p:sp>
          <p:nvSpPr>
            <p:cNvPr id="777" name="Google Shape;777;g3b18e1632d1_0_94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8" name="Google Shape;778;g3b18e1632d1_0_944"/>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9" name="Google Shape;779;g3b18e1632d1_0_944"/>
          <p:cNvGrpSpPr/>
          <p:nvPr/>
        </p:nvGrpSpPr>
        <p:grpSpPr>
          <a:xfrm>
            <a:off x="-696258" y="-1193134"/>
            <a:ext cx="7178434" cy="12095967"/>
            <a:chOff x="0" y="-57150"/>
            <a:chExt cx="1890604" cy="3185748"/>
          </a:xfrm>
        </p:grpSpPr>
        <p:sp>
          <p:nvSpPr>
            <p:cNvPr id="780" name="Google Shape;780;g3b18e1632d1_0_94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1" name="Google Shape;781;g3b18e1632d1_0_944"/>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82" name="Google Shape;782;g3b18e1632d1_0_94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3" name="Google Shape;783;g3b18e1632d1_0_944"/>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g3b18e1632d1_0_944"/>
          <p:cNvSpPr txBox="1"/>
          <p:nvPr/>
        </p:nvSpPr>
        <p:spPr>
          <a:xfrm>
            <a:off x="11884058" y="8384745"/>
            <a:ext cx="5272800" cy="8121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785" name="Google Shape;785;g3b18e1632d1_0_944"/>
          <p:cNvSpPr txBox="1"/>
          <p:nvPr/>
        </p:nvSpPr>
        <p:spPr>
          <a:xfrm>
            <a:off x="6482130" y="3300466"/>
            <a:ext cx="11258700" cy="12732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lang="en-US" sz="8800">
                <a:solidFill>
                  <a:srgbClr val="343434"/>
                </a:solidFill>
              </a:rPr>
              <a:t>Összefoglalás</a:t>
            </a:r>
            <a:endParaRPr b="0" i="0" sz="8800" u="none" cap="none" strike="noStrike">
              <a:solidFill>
                <a:srgbClr val="000000"/>
              </a:solidFill>
              <a:latin typeface="Arial"/>
              <a:ea typeface="Arial"/>
              <a:cs typeface="Arial"/>
              <a:sym typeface="Arial"/>
            </a:endParaRPr>
          </a:p>
        </p:txBody>
      </p:sp>
      <p:sp>
        <p:nvSpPr>
          <p:cNvPr id="786" name="Google Shape;786;g3b18e1632d1_0_944"/>
          <p:cNvSpPr txBox="1"/>
          <p:nvPr/>
        </p:nvSpPr>
        <p:spPr>
          <a:xfrm>
            <a:off x="13255931" y="7363850"/>
            <a:ext cx="23016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2</a:t>
            </a:r>
            <a:r>
              <a:rPr b="1" i="0" lang="en-US" sz="2800" u="none" cap="none" strike="noStrike">
                <a:solidFill>
                  <a:srgbClr val="000000"/>
                </a:solidFill>
                <a:latin typeface="Arial"/>
                <a:ea typeface="Arial"/>
                <a:cs typeface="Arial"/>
                <a:sym typeface="Arial"/>
              </a:rPr>
              <a:t>0 </a:t>
            </a:r>
            <a:r>
              <a:rPr b="1" lang="en-US" sz="2800"/>
              <a:t>perc</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5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Fő tanulságok</a:t>
            </a:r>
            <a:endParaRPr/>
          </a:p>
        </p:txBody>
      </p:sp>
      <p:sp>
        <p:nvSpPr>
          <p:cNvPr id="792" name="Google Shape;792;p54"/>
          <p:cNvSpPr txBox="1"/>
          <p:nvPr>
            <p:ph idx="1" type="subTitle"/>
          </p:nvPr>
        </p:nvSpPr>
        <p:spPr>
          <a:xfrm>
            <a:off x="924475" y="4087300"/>
            <a:ext cx="10202100" cy="5675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2400">
                <a:solidFill>
                  <a:schemeClr val="dk1"/>
                </a:solidFill>
                <a:latin typeface="Arial"/>
                <a:ea typeface="Arial"/>
                <a:cs typeface="Arial"/>
                <a:sym typeface="Arial"/>
              </a:rPr>
              <a:t>Célok</a:t>
            </a:r>
            <a:endParaRPr b="1" sz="2400">
              <a:solidFill>
                <a:schemeClr val="dk1"/>
              </a:solidFill>
              <a:latin typeface="Arial"/>
              <a:ea typeface="Arial"/>
              <a:cs typeface="Arial"/>
              <a:sym typeface="Arial"/>
            </a:endParaRPr>
          </a:p>
          <a:p>
            <a:pPr indent="-381000" lvl="0" marL="457200" rtl="0" algn="l">
              <a:lnSpc>
                <a:spcPct val="115000"/>
              </a:lnSpc>
              <a:spcBef>
                <a:spcPts val="1200"/>
              </a:spcBef>
              <a:spcAft>
                <a:spcPts val="0"/>
              </a:spcAft>
              <a:buClr>
                <a:schemeClr val="dk1"/>
              </a:buClr>
              <a:buSzPts val="2400"/>
              <a:buChar char="●"/>
            </a:pPr>
            <a:r>
              <a:rPr lang="en-US" sz="2400">
                <a:solidFill>
                  <a:schemeClr val="dk1"/>
                </a:solidFill>
                <a:latin typeface="Arial"/>
                <a:ea typeface="Arial"/>
                <a:cs typeface="Arial"/>
                <a:sym typeface="Arial"/>
              </a:rPr>
              <a:t>Megérteni a dezinformáció mögötti fogalmat</a:t>
            </a:r>
            <a:endParaRPr sz="2400">
              <a:solidFill>
                <a:schemeClr val="dk1"/>
              </a:solidFill>
              <a:latin typeface="Arial"/>
              <a:ea typeface="Arial"/>
              <a:cs typeface="Arial"/>
              <a:sym typeface="Aria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latin typeface="Arial"/>
                <a:ea typeface="Arial"/>
                <a:cs typeface="Arial"/>
                <a:sym typeface="Arial"/>
              </a:rPr>
              <a:t>Megérteni, hogyan működik a mesterséges intelligencia, és hogyan lehet felismerni azt</a:t>
            </a:r>
            <a:endParaRPr sz="2400">
              <a:solidFill>
                <a:schemeClr val="dk1"/>
              </a:solidFill>
              <a:latin typeface="Arial"/>
              <a:ea typeface="Arial"/>
              <a:cs typeface="Arial"/>
              <a:sym typeface="Aria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latin typeface="Arial"/>
                <a:ea typeface="Arial"/>
                <a:cs typeface="Arial"/>
                <a:sym typeface="Arial"/>
              </a:rPr>
              <a:t>Megérteni, hogyan segíti a kiberbiztonsági tudatosság a védelmet</a:t>
            </a:r>
            <a:endParaRPr sz="2400">
              <a:solidFill>
                <a:schemeClr val="dk1"/>
              </a:solidFill>
              <a:latin typeface="Arial"/>
              <a:ea typeface="Arial"/>
              <a:cs typeface="Arial"/>
              <a:sym typeface="Aria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latin typeface="Arial"/>
                <a:ea typeface="Arial"/>
                <a:cs typeface="Arial"/>
                <a:sym typeface="Arial"/>
              </a:rPr>
              <a:t>Megérteni, hogyan lehet felelős digitális állampolgárt nevelni</a:t>
            </a:r>
            <a:endParaRPr sz="2400">
              <a:solidFill>
                <a:schemeClr val="dk1"/>
              </a:solidFill>
              <a:latin typeface="Arial"/>
              <a:ea typeface="Arial"/>
              <a:cs typeface="Arial"/>
              <a:sym typeface="Aria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latin typeface="Arial"/>
                <a:ea typeface="Arial"/>
                <a:cs typeface="Arial"/>
                <a:sym typeface="Arial"/>
              </a:rPr>
              <a:t>Megérteni, miért fontos az iskolák és a közösségek közötti együttműködés</a:t>
            </a:r>
            <a:br>
              <a:rPr lang="en-US" sz="2400">
                <a:solidFill>
                  <a:schemeClr val="dk1"/>
                </a:solidFill>
                <a:latin typeface="Arial"/>
                <a:ea typeface="Arial"/>
                <a:cs typeface="Arial"/>
                <a:sym typeface="Arial"/>
              </a:rPr>
            </a:br>
            <a:endParaRPr sz="2400">
              <a:solidFill>
                <a:schemeClr val="dk1"/>
              </a:solidFill>
              <a:latin typeface="Arial"/>
              <a:ea typeface="Arial"/>
              <a:cs typeface="Arial"/>
              <a:sym typeface="Arial"/>
            </a:endParaRPr>
          </a:p>
          <a:p>
            <a:pPr indent="0" lvl="0" marL="0" rtl="0" algn="l">
              <a:lnSpc>
                <a:spcPct val="115000"/>
              </a:lnSpc>
              <a:spcBef>
                <a:spcPts val="1200"/>
              </a:spcBef>
              <a:spcAft>
                <a:spcPts val="1200"/>
              </a:spcAft>
              <a:buSzPts val="1100"/>
              <a:buNone/>
            </a:pPr>
            <a:r>
              <a:rPr b="1" lang="en-US" sz="2400">
                <a:solidFill>
                  <a:schemeClr val="dk1"/>
                </a:solidFill>
                <a:latin typeface="Arial"/>
                <a:ea typeface="Arial"/>
                <a:cs typeface="Arial"/>
                <a:sym typeface="Arial"/>
              </a:rPr>
              <a:t>+ A kulcskifejezések megértése</a:t>
            </a:r>
            <a:endParaRPr sz="2400">
              <a:solidFill>
                <a:schemeClr val="dk1"/>
              </a:solidFill>
            </a:endParaRPr>
          </a:p>
        </p:txBody>
      </p:sp>
      <p:sp>
        <p:nvSpPr>
          <p:cNvPr id="793" name="Google Shape;793;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4" name="Google Shape;794;p54"/>
          <p:cNvGrpSpPr/>
          <p:nvPr/>
        </p:nvGrpSpPr>
        <p:grpSpPr>
          <a:xfrm>
            <a:off x="790770" y="-112458"/>
            <a:ext cx="1427175" cy="786776"/>
            <a:chOff x="0" y="-38100"/>
            <a:chExt cx="373234" cy="205757"/>
          </a:xfrm>
        </p:grpSpPr>
        <p:sp>
          <p:nvSpPr>
            <p:cNvPr id="795" name="Google Shape;795;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6" name="Google Shape;796;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97" name="Google Shape;797;p54"/>
          <p:cNvGrpSpPr/>
          <p:nvPr/>
        </p:nvGrpSpPr>
        <p:grpSpPr>
          <a:xfrm>
            <a:off x="0" y="-112458"/>
            <a:ext cx="315272" cy="786776"/>
            <a:chOff x="0" y="-38100"/>
            <a:chExt cx="82450" cy="205757"/>
          </a:xfrm>
        </p:grpSpPr>
        <p:sp>
          <p:nvSpPr>
            <p:cNvPr id="798" name="Google Shape;798;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9" name="Google Shape;799;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0" name="Google Shape;800;p54"/>
          <p:cNvGrpSpPr/>
          <p:nvPr/>
        </p:nvGrpSpPr>
        <p:grpSpPr>
          <a:xfrm>
            <a:off x="0" y="1116904"/>
            <a:ext cx="503883" cy="1931922"/>
            <a:chOff x="0" y="-38100"/>
            <a:chExt cx="131775" cy="505235"/>
          </a:xfrm>
        </p:grpSpPr>
        <p:sp>
          <p:nvSpPr>
            <p:cNvPr id="801" name="Google Shape;801;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2" name="Google Shape;802;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3" name="Google Shape;803;p54"/>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5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Az erőforrásaid</a:t>
            </a:r>
            <a:endParaRPr/>
          </a:p>
        </p:txBody>
      </p:sp>
      <p:sp>
        <p:nvSpPr>
          <p:cNvPr id="809" name="Google Shape;809;p5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Fő eszközök és források:</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810" name="Google Shape;810;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1" name="Google Shape;811;p55"/>
          <p:cNvGrpSpPr/>
          <p:nvPr/>
        </p:nvGrpSpPr>
        <p:grpSpPr>
          <a:xfrm>
            <a:off x="790770" y="-112458"/>
            <a:ext cx="1427175" cy="786776"/>
            <a:chOff x="0" y="-38100"/>
            <a:chExt cx="373234" cy="205757"/>
          </a:xfrm>
        </p:grpSpPr>
        <p:sp>
          <p:nvSpPr>
            <p:cNvPr id="812" name="Google Shape;812;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3" name="Google Shape;813;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4" name="Google Shape;814;p55"/>
          <p:cNvGrpSpPr/>
          <p:nvPr/>
        </p:nvGrpSpPr>
        <p:grpSpPr>
          <a:xfrm>
            <a:off x="0" y="-112458"/>
            <a:ext cx="315272" cy="786776"/>
            <a:chOff x="0" y="-38100"/>
            <a:chExt cx="82450" cy="205757"/>
          </a:xfrm>
        </p:grpSpPr>
        <p:sp>
          <p:nvSpPr>
            <p:cNvPr id="815" name="Google Shape;815;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6" name="Google Shape;816;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7" name="Google Shape;817;p55"/>
          <p:cNvGrpSpPr/>
          <p:nvPr/>
        </p:nvGrpSpPr>
        <p:grpSpPr>
          <a:xfrm>
            <a:off x="0" y="1116904"/>
            <a:ext cx="503883" cy="1931922"/>
            <a:chOff x="0" y="-38100"/>
            <a:chExt cx="131775" cy="505235"/>
          </a:xfrm>
        </p:grpSpPr>
        <p:sp>
          <p:nvSpPr>
            <p:cNvPr id="818" name="Google Shape;818;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9" name="Google Shape;819;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0" name="Google Shape;820;p55"/>
          <p:cNvGrpSpPr/>
          <p:nvPr/>
        </p:nvGrpSpPr>
        <p:grpSpPr>
          <a:xfrm>
            <a:off x="4391891" y="3549072"/>
            <a:ext cx="10861963" cy="5969000"/>
            <a:chOff x="0" y="0"/>
            <a:chExt cx="10861963" cy="5969000"/>
          </a:xfrm>
        </p:grpSpPr>
        <p:sp>
          <p:nvSpPr>
            <p:cNvPr id="821" name="Google Shape;821;p55"/>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2" name="Google Shape;822;p55"/>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Tényellenőrző oldalak:</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823" name="Google Shape;823;p55"/>
            <p:cNvSpPr/>
            <p:nvPr/>
          </p:nvSpPr>
          <p:spPr>
            <a:xfrm>
              <a:off x="186531" y="186531"/>
              <a:ext cx="2172392" cy="1492250"/>
            </a:xfrm>
            <a:prstGeom prst="roundRect">
              <a:avLst>
                <a:gd fmla="val 10000" name="adj"/>
              </a:avLst>
            </a:prstGeom>
            <a:blipFill rotWithShape="1">
              <a:blip r:embed="rId7">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4" name="Google Shape;824;p55"/>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5" name="Google Shape;825;p55"/>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Média tudatossági források:</a:t>
              </a:r>
              <a:br>
                <a:rPr b="0" i="0" lang="en-US" sz="3600" u="none" cap="none" strike="noStrike">
                  <a:solidFill>
                    <a:schemeClr val="dk1"/>
                  </a:solidFill>
                  <a:latin typeface="Bricolage Grotesque"/>
                  <a:ea typeface="Bricolage Grotesque"/>
                  <a:cs typeface="Bricolage Grotesque"/>
                  <a:sym typeface="Bricolage Grotesque"/>
                </a:rPr>
              </a:b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8">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826" name="Google Shape;826;p55"/>
            <p:cNvSpPr/>
            <p:nvPr/>
          </p:nvSpPr>
          <p:spPr>
            <a:xfrm>
              <a:off x="186531" y="2238375"/>
              <a:ext cx="2172392" cy="1492250"/>
            </a:xfrm>
            <a:prstGeom prst="roundRect">
              <a:avLst>
                <a:gd fmla="val 10000" name="adj"/>
              </a:avLst>
            </a:prstGeom>
            <a:blipFill rotWithShape="1">
              <a:blip r:embed="rId10">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7" name="Google Shape;827;p55"/>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p55"/>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lang="en-US" sz="3600">
                  <a:solidFill>
                    <a:schemeClr val="dk1"/>
                  </a:solidFill>
                  <a:latin typeface="Bricolage Grotesque"/>
                  <a:ea typeface="Bricolage Grotesque"/>
                  <a:cs typeface="Bricolage Grotesque"/>
                  <a:sym typeface="Bricolage Grotesque"/>
                </a:rPr>
                <a:t>M</a:t>
              </a:r>
              <a:r>
                <a:rPr b="0" i="0" lang="en-US" sz="3600" u="none" cap="none" strike="noStrike">
                  <a:solidFill>
                    <a:schemeClr val="dk1"/>
                  </a:solidFill>
                  <a:latin typeface="Bricolage Grotesque"/>
                  <a:ea typeface="Bricolage Grotesque"/>
                  <a:cs typeface="Bricolage Grotesque"/>
                  <a:sym typeface="Bricolage Grotesque"/>
                </a:rPr>
                <a:t>I ellenőrző oldalak:</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Google Reverse Image Search</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829" name="Google Shape;829;p55"/>
            <p:cNvSpPr/>
            <p:nvPr/>
          </p:nvSpPr>
          <p:spPr>
            <a:xfrm>
              <a:off x="186531" y="4290219"/>
              <a:ext cx="2172392" cy="1492250"/>
            </a:xfrm>
            <a:prstGeom prst="roundRect">
              <a:avLst>
                <a:gd fmla="val 10000" name="adj"/>
              </a:avLst>
            </a:prstGeom>
            <a:blipFill rotWithShape="1">
              <a:blip r:embed="rId13">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56"/>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5" name="Google Shape;835;p56"/>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6" name="Google Shape;836;p56"/>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7" name="Google Shape;837;p56"/>
          <p:cNvGrpSpPr/>
          <p:nvPr/>
        </p:nvGrpSpPr>
        <p:grpSpPr>
          <a:xfrm>
            <a:off x="6111849" y="2794410"/>
            <a:ext cx="7685891" cy="2168895"/>
            <a:chOff x="0" y="-47625"/>
            <a:chExt cx="1484188" cy="418826"/>
          </a:xfrm>
        </p:grpSpPr>
        <p:sp>
          <p:nvSpPr>
            <p:cNvPr id="838" name="Google Shape;838;p56"/>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9" name="Google Shape;839;p56"/>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40" name="Google Shape;840;p56"/>
          <p:cNvGrpSpPr/>
          <p:nvPr/>
        </p:nvGrpSpPr>
        <p:grpSpPr>
          <a:xfrm>
            <a:off x="-696258" y="-1193133"/>
            <a:ext cx="7178388" cy="12095887"/>
            <a:chOff x="0" y="-57150"/>
            <a:chExt cx="1890604" cy="3185748"/>
          </a:xfrm>
        </p:grpSpPr>
        <p:sp>
          <p:nvSpPr>
            <p:cNvPr id="841" name="Google Shape;841;p56"/>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2" name="Google Shape;842;p56"/>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43" name="Google Shape;843;p56"/>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4" name="Google Shape;844;p56"/>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5" name="Google Shape;845;p56"/>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846" name="Google Shape;846;p56"/>
          <p:cNvSpPr txBox="1"/>
          <p:nvPr/>
        </p:nvSpPr>
        <p:spPr>
          <a:xfrm>
            <a:off x="5074525" y="3429000"/>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Záró értékelés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5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Záró kvíz</a:t>
            </a:r>
            <a:endParaRPr/>
          </a:p>
        </p:txBody>
      </p:sp>
      <p:sp>
        <p:nvSpPr>
          <p:cNvPr id="852" name="Google Shape;852;p57"/>
          <p:cNvSpPr txBox="1"/>
          <p:nvPr>
            <p:ph idx="1" type="subTitle"/>
          </p:nvPr>
        </p:nvSpPr>
        <p:spPr>
          <a:xfrm>
            <a:off x="2369669" y="4572407"/>
            <a:ext cx="13220815" cy="1973005"/>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2480"/>
              <a:buNone/>
            </a:pPr>
            <a:r>
              <a:t/>
            </a:r>
            <a:endParaRPr b="1" sz="2880">
              <a:solidFill>
                <a:schemeClr val="dk1"/>
              </a:solidFill>
            </a:endParaRPr>
          </a:p>
          <a:p>
            <a:pPr indent="-431800" lvl="0" marL="457200" rtl="0" algn="ctr">
              <a:lnSpc>
                <a:spcPct val="100000"/>
              </a:lnSpc>
              <a:spcBef>
                <a:spcPts val="640"/>
              </a:spcBef>
              <a:spcAft>
                <a:spcPts val="0"/>
              </a:spcAft>
              <a:buClr>
                <a:srgbClr val="888888"/>
              </a:buClr>
              <a:buSzPts val="2480"/>
              <a:buNone/>
            </a:pPr>
            <a:r>
              <a:rPr b="1" lang="en-US" sz="2880">
                <a:solidFill>
                  <a:schemeClr val="dk1"/>
                </a:solidFill>
              </a:rPr>
              <a:t>    </a:t>
            </a:r>
            <a:endParaRPr b="1" sz="2880">
              <a:solidFill>
                <a:schemeClr val="dk1"/>
              </a:solidFill>
            </a:endParaRPr>
          </a:p>
          <a:p>
            <a:pPr indent="-431800" lvl="0" marL="457200" rtl="0" algn="ctr">
              <a:lnSpc>
                <a:spcPct val="100000"/>
              </a:lnSpc>
              <a:spcBef>
                <a:spcPts val="640"/>
              </a:spcBef>
              <a:spcAft>
                <a:spcPts val="0"/>
              </a:spcAft>
              <a:buClr>
                <a:srgbClr val="888888"/>
              </a:buClr>
              <a:buSzPts val="2480"/>
              <a:buNone/>
            </a:pPr>
            <a:r>
              <a:rPr b="1" lang="en-US" sz="3700" u="sng">
                <a:solidFill>
                  <a:schemeClr val="hlink"/>
                </a:solidFill>
                <a:hlinkClick r:id="rId3"/>
              </a:rPr>
              <a:t>Utóteszt</a:t>
            </a:r>
            <a:endParaRPr sz="3700"/>
          </a:p>
          <a:p>
            <a:pPr indent="-431800" lvl="0" marL="457200" rtl="0" algn="ctr">
              <a:lnSpc>
                <a:spcPct val="100000"/>
              </a:lnSpc>
              <a:spcBef>
                <a:spcPts val="640"/>
              </a:spcBef>
              <a:spcAft>
                <a:spcPts val="0"/>
              </a:spcAft>
              <a:buClr>
                <a:srgbClr val="888888"/>
              </a:buClr>
              <a:buSzPts val="2480"/>
              <a:buNone/>
            </a:pPr>
            <a:r>
              <a:rPr lang="en-US" sz="2880">
                <a:solidFill>
                  <a:schemeClr val="dk1"/>
                </a:solidFill>
              </a:rPr>
              <a:t>.</a:t>
            </a:r>
            <a:endParaRPr sz="2880"/>
          </a:p>
        </p:txBody>
      </p:sp>
      <p:sp>
        <p:nvSpPr>
          <p:cNvPr id="853" name="Google Shape;853;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4" name="Google Shape;854;p57"/>
          <p:cNvGrpSpPr/>
          <p:nvPr/>
        </p:nvGrpSpPr>
        <p:grpSpPr>
          <a:xfrm>
            <a:off x="790770" y="-112458"/>
            <a:ext cx="1427175" cy="786776"/>
            <a:chOff x="0" y="-38100"/>
            <a:chExt cx="373234" cy="205757"/>
          </a:xfrm>
        </p:grpSpPr>
        <p:sp>
          <p:nvSpPr>
            <p:cNvPr id="855" name="Google Shape;855;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6" name="Google Shape;856;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7" name="Google Shape;857;p57"/>
          <p:cNvGrpSpPr/>
          <p:nvPr/>
        </p:nvGrpSpPr>
        <p:grpSpPr>
          <a:xfrm>
            <a:off x="0" y="-112458"/>
            <a:ext cx="315272" cy="786776"/>
            <a:chOff x="0" y="-38100"/>
            <a:chExt cx="82450" cy="205757"/>
          </a:xfrm>
        </p:grpSpPr>
        <p:sp>
          <p:nvSpPr>
            <p:cNvPr id="858" name="Google Shape;858;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9" name="Google Shape;859;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0" name="Google Shape;860;p57"/>
          <p:cNvGrpSpPr/>
          <p:nvPr/>
        </p:nvGrpSpPr>
        <p:grpSpPr>
          <a:xfrm>
            <a:off x="0" y="1116904"/>
            <a:ext cx="503883" cy="1931922"/>
            <a:chOff x="0" y="-38100"/>
            <a:chExt cx="131775" cy="505235"/>
          </a:xfrm>
        </p:grpSpPr>
        <p:sp>
          <p:nvSpPr>
            <p:cNvPr id="861" name="Google Shape;861;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2" name="Google Shape;862;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63" name="Google Shape;863;p57"/>
          <p:cNvPicPr preferRelativeResize="0"/>
          <p:nvPr/>
        </p:nvPicPr>
        <p:blipFill rotWithShape="1">
          <a:blip r:embed="rId5">
            <a:alphaModFix/>
          </a:blip>
          <a:srcRect b="0" l="0" r="0" t="0"/>
          <a:stretch/>
        </p:blipFill>
        <p:spPr>
          <a:xfrm>
            <a:off x="3654391" y="6545393"/>
            <a:ext cx="13136809" cy="3934374"/>
          </a:xfrm>
          <a:prstGeom prst="rect">
            <a:avLst/>
          </a:prstGeom>
          <a:noFill/>
          <a:ln>
            <a:noFill/>
          </a:ln>
        </p:spPr>
      </p:pic>
      <p:sp>
        <p:nvSpPr>
          <p:cNvPr id="864" name="Google Shape;864;p57"/>
          <p:cNvSpPr txBox="1"/>
          <p:nvPr/>
        </p:nvSpPr>
        <p:spPr>
          <a:xfrm>
            <a:off x="7760998" y="2082863"/>
            <a:ext cx="36576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0" name="Google Shape;870;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1" name="Google Shape;871;p11"/>
          <p:cNvGrpSpPr/>
          <p:nvPr/>
        </p:nvGrpSpPr>
        <p:grpSpPr>
          <a:xfrm>
            <a:off x="0" y="-667518"/>
            <a:ext cx="18288000" cy="2175810"/>
            <a:chOff x="0" y="-57150"/>
            <a:chExt cx="4999969" cy="573053"/>
          </a:xfrm>
        </p:grpSpPr>
        <p:sp>
          <p:nvSpPr>
            <p:cNvPr id="872" name="Google Shape;872;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3" name="Google Shape;873;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74" name="Google Shape;874;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5" name="Google Shape;875;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6" name="Google Shape;876;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7" name="Google Shape;877;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878" name="Google Shape;878;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79" name="Google Shape;879;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80" name="Google Shape;880;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881" name="Google Shape;881;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882" name="Google Shape;882;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883" name="Google Shape;883;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3b18e1632d1_0_90"/>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modul fő céljai (diákoknak)</a:t>
            </a:r>
            <a:endParaRPr b="1"/>
          </a:p>
        </p:txBody>
      </p:sp>
      <p:sp>
        <p:nvSpPr>
          <p:cNvPr id="184" name="Google Shape;184;g3b18e1632d1_0_90"/>
          <p:cNvSpPr txBox="1"/>
          <p:nvPr>
            <p:ph idx="1" type="subTitle"/>
          </p:nvPr>
        </p:nvSpPr>
        <p:spPr>
          <a:xfrm>
            <a:off x="1013345" y="2589663"/>
            <a:ext cx="16428600" cy="7059300"/>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MI és kiberbiztonsági kompetenciák elsajátításánal célja  serdülők számára, hogy felelős digitális állampolgárokká váljanak a dezinformáció terjedése ellen küzdve, és gyakorlati stratégiákat tanuljanak a mai összetett információs környezetben való eligazodáshoz.</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254000" lvl="0" marL="482600" rtl="0" algn="l">
              <a:spcBef>
                <a:spcPts val="640"/>
              </a:spcBef>
              <a:spcAft>
                <a:spcPts val="0"/>
              </a:spcAft>
              <a:buClr>
                <a:schemeClr val="dk1"/>
              </a:buClr>
              <a:buSzPts val="1100"/>
              <a:buFont typeface="Arial"/>
              <a:buNone/>
            </a:pPr>
            <a:r>
              <a:rPr b="1" lang="en-US">
                <a:solidFill>
                  <a:schemeClr val="dk1"/>
                </a:solidFill>
              </a:rPr>
              <a:t>Serdülők kompetenciáinak fejlesztése:</a:t>
            </a:r>
            <a:endParaRPr b="1">
              <a:solidFill>
                <a:schemeClr val="dk1"/>
              </a:solidFill>
            </a:endParaRPr>
          </a:p>
          <a:p>
            <a:pPr indent="-254000" lvl="0" marL="482600" rtl="0" algn="l">
              <a:spcBef>
                <a:spcPts val="640"/>
              </a:spcBef>
              <a:spcAft>
                <a:spcPts val="0"/>
              </a:spcAft>
              <a:buClr>
                <a:schemeClr val="dk1"/>
              </a:buClr>
              <a:buSzPts val="1100"/>
              <a:buFont typeface="Arial"/>
              <a:buNone/>
            </a:pPr>
            <a:r>
              <a:rPr b="1" lang="en-US">
                <a:solidFill>
                  <a:schemeClr val="dk1"/>
                </a:solidFill>
              </a:rPr>
              <a:t>Tudás és megértés: </a:t>
            </a:r>
            <a:r>
              <a:rPr lang="en-US">
                <a:solidFill>
                  <a:schemeClr val="dk1"/>
                </a:solidFill>
              </a:rPr>
              <a:t>A dezinformáció fogalma, MI/Kiberbiztonsági tudatosság, Digitális állampolgárság</a:t>
            </a:r>
            <a:endParaRPr>
              <a:solidFill>
                <a:schemeClr val="dk1"/>
              </a:solidFill>
            </a:endParaRPr>
          </a:p>
          <a:p>
            <a:pPr indent="-254000" lvl="0" marL="482600" rtl="0" algn="l">
              <a:spcBef>
                <a:spcPts val="640"/>
              </a:spcBef>
              <a:spcAft>
                <a:spcPts val="0"/>
              </a:spcAft>
              <a:buClr>
                <a:schemeClr val="dk1"/>
              </a:buClr>
              <a:buSzPts val="1100"/>
              <a:buFont typeface="Arial"/>
              <a:buNone/>
            </a:pPr>
            <a:r>
              <a:rPr b="1" lang="en-US">
                <a:solidFill>
                  <a:schemeClr val="dk1"/>
                </a:solidFill>
              </a:rPr>
              <a:t>Használat és alkalmazás: </a:t>
            </a:r>
            <a:r>
              <a:rPr lang="en-US">
                <a:solidFill>
                  <a:schemeClr val="dk1"/>
                </a:solidFill>
              </a:rPr>
              <a:t>Jelszavak, e-mailek és web, nyilvános hálózatok, kockázatok és biztonsági eljárások</a:t>
            </a:r>
            <a:endParaRPr>
              <a:solidFill>
                <a:schemeClr val="dk1"/>
              </a:solidFill>
            </a:endParaRPr>
          </a:p>
          <a:p>
            <a:pPr indent="-254000" lvl="0" marL="482600" rtl="0" algn="l">
              <a:spcBef>
                <a:spcPts val="640"/>
              </a:spcBef>
              <a:spcAft>
                <a:spcPts val="0"/>
              </a:spcAft>
              <a:buClr>
                <a:schemeClr val="dk1"/>
              </a:buClr>
              <a:buSzPts val="1100"/>
              <a:buFont typeface="Arial"/>
              <a:buNone/>
            </a:pPr>
            <a:r>
              <a:rPr b="1" lang="en-US">
                <a:solidFill>
                  <a:schemeClr val="dk1"/>
                </a:solidFill>
              </a:rPr>
              <a:t>Értékelés és </a:t>
            </a:r>
            <a:r>
              <a:rPr b="1" lang="en-US">
                <a:solidFill>
                  <a:schemeClr val="dk1"/>
                </a:solidFill>
              </a:rPr>
              <a:t>alkotás</a:t>
            </a:r>
            <a:r>
              <a:rPr b="1" lang="en-US">
                <a:solidFill>
                  <a:schemeClr val="dk1"/>
                </a:solidFill>
              </a:rPr>
              <a:t>: </a:t>
            </a:r>
            <a:r>
              <a:rPr lang="en-US">
                <a:solidFill>
                  <a:schemeClr val="dk1"/>
                </a:solidFill>
              </a:rPr>
              <a:t>Kockázatok és biztonság, felelős állampolgárság</a:t>
            </a:r>
            <a:endParaRPr>
              <a:solidFill>
                <a:schemeClr val="dk1"/>
              </a:solidFill>
            </a:endParaRPr>
          </a:p>
          <a:p>
            <a:pPr indent="-254000" lvl="0" marL="482600" rtl="0" algn="l">
              <a:spcBef>
                <a:spcPts val="640"/>
              </a:spcBef>
              <a:spcAft>
                <a:spcPts val="0"/>
              </a:spcAft>
              <a:buClr>
                <a:schemeClr val="dk1"/>
              </a:buClr>
              <a:buSzPts val="1100"/>
              <a:buFont typeface="Arial"/>
              <a:buNone/>
            </a:pPr>
            <a:r>
              <a:rPr b="1" lang="en-US">
                <a:solidFill>
                  <a:schemeClr val="dk1"/>
                </a:solidFill>
              </a:rPr>
              <a:t>Etika: </a:t>
            </a:r>
            <a:r>
              <a:rPr lang="en-US">
                <a:solidFill>
                  <a:schemeClr val="dk1"/>
                </a:solidFill>
              </a:rPr>
              <a:t>A digitális állampolgárság kockázatai és biztonsága, MI-tudatosság</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b="1">
              <a:solidFill>
                <a:schemeClr val="dk1"/>
              </a:solidFill>
            </a:endParaRPr>
          </a:p>
          <a:p>
            <a:pPr indent="-279400" lvl="1" marL="939800" rtl="0" algn="l">
              <a:lnSpc>
                <a:spcPct val="100000"/>
              </a:lnSpc>
              <a:spcBef>
                <a:spcPts val="560"/>
              </a:spcBef>
              <a:spcAft>
                <a:spcPts val="0"/>
              </a:spcAft>
              <a:buSzPts val="2800"/>
              <a:buFont typeface="Arial"/>
              <a:buNone/>
            </a:pPr>
            <a:r>
              <a:t/>
            </a:r>
            <a:endParaRPr>
              <a:solidFill>
                <a:schemeClr val="dk1"/>
              </a:solidFill>
            </a:endParaRPr>
          </a:p>
        </p:txBody>
      </p:sp>
      <p:sp>
        <p:nvSpPr>
          <p:cNvPr id="185" name="Google Shape;185;g3b18e1632d1_0_9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6" name="Google Shape;186;g3b18e1632d1_0_90"/>
          <p:cNvGrpSpPr/>
          <p:nvPr/>
        </p:nvGrpSpPr>
        <p:grpSpPr>
          <a:xfrm>
            <a:off x="790770" y="-112458"/>
            <a:ext cx="1427172" cy="786938"/>
            <a:chOff x="0" y="-38100"/>
            <a:chExt cx="373234" cy="205800"/>
          </a:xfrm>
        </p:grpSpPr>
        <p:sp>
          <p:nvSpPr>
            <p:cNvPr id="187" name="Google Shape;187;g3b18e1632d1_0_9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 name="Google Shape;188;g3b18e1632d1_0_90"/>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9" name="Google Shape;189;g3b18e1632d1_0_90"/>
          <p:cNvGrpSpPr/>
          <p:nvPr/>
        </p:nvGrpSpPr>
        <p:grpSpPr>
          <a:xfrm>
            <a:off x="0" y="-112458"/>
            <a:ext cx="315464" cy="786938"/>
            <a:chOff x="0" y="-38100"/>
            <a:chExt cx="82500" cy="205800"/>
          </a:xfrm>
        </p:grpSpPr>
        <p:sp>
          <p:nvSpPr>
            <p:cNvPr id="190" name="Google Shape;190;g3b18e1632d1_0_9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 name="Google Shape;191;g3b18e1632d1_0_90"/>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2" name="Google Shape;192;g3b18e1632d1_0_90"/>
          <p:cNvGrpSpPr/>
          <p:nvPr/>
        </p:nvGrpSpPr>
        <p:grpSpPr>
          <a:xfrm>
            <a:off x="0" y="1116904"/>
            <a:ext cx="503881" cy="1931918"/>
            <a:chOff x="0" y="-38100"/>
            <a:chExt cx="131775" cy="505235"/>
          </a:xfrm>
        </p:grpSpPr>
        <p:sp>
          <p:nvSpPr>
            <p:cNvPr id="193" name="Google Shape;193;g3b18e1632d1_0_9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g3b18e1632d1_0_90"/>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3b18e1632d1_0_0"/>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Bemutatkozás</a:t>
            </a:r>
            <a:endParaRPr b="1"/>
          </a:p>
        </p:txBody>
      </p:sp>
      <p:sp>
        <p:nvSpPr>
          <p:cNvPr id="200" name="Google Shape;200;g3b18e1632d1_0_0"/>
          <p:cNvSpPr txBox="1"/>
          <p:nvPr>
            <p:ph idx="1" type="subTitle"/>
          </p:nvPr>
        </p:nvSpPr>
        <p:spPr>
          <a:xfrm>
            <a:off x="3795025" y="4071900"/>
            <a:ext cx="11027700" cy="2143200"/>
          </a:xfrm>
          <a:prstGeom prst="rect">
            <a:avLst/>
          </a:prstGeom>
          <a:noFill/>
          <a:ln>
            <a:noFill/>
          </a:ln>
        </p:spPr>
        <p:txBody>
          <a:bodyPr anchorCtr="0" anchor="t" bIns="45700" lIns="91425" spcFirstLastPara="1" rIns="91425" wrap="square" tIns="45700">
            <a:normAutofit/>
          </a:bodyPr>
          <a:lstStyle/>
          <a:p>
            <a:pPr indent="-483804" lvl="0" marL="457200" rtl="0" algn="l">
              <a:spcBef>
                <a:spcPts val="640"/>
              </a:spcBef>
              <a:spcAft>
                <a:spcPts val="0"/>
              </a:spcAft>
              <a:buClr>
                <a:schemeClr val="dk1"/>
              </a:buClr>
              <a:buSzPts val="4019"/>
              <a:buChar char="●"/>
            </a:pPr>
            <a:r>
              <a:rPr lang="en-US" sz="4018">
                <a:solidFill>
                  <a:schemeClr val="dk1"/>
                </a:solidFill>
              </a:rPr>
              <a:t>Tréner bemutatkozása</a:t>
            </a:r>
            <a:endParaRPr sz="4018">
              <a:solidFill>
                <a:schemeClr val="dk1"/>
              </a:solidFill>
            </a:endParaRPr>
          </a:p>
          <a:p>
            <a:pPr indent="-483804" lvl="0" marL="457200" rtl="0" algn="l">
              <a:spcBef>
                <a:spcPts val="0"/>
              </a:spcBef>
              <a:spcAft>
                <a:spcPts val="0"/>
              </a:spcAft>
              <a:buClr>
                <a:schemeClr val="dk1"/>
              </a:buClr>
              <a:buSzPts val="4019"/>
              <a:buChar char="●"/>
            </a:pPr>
            <a:r>
              <a:rPr lang="en-US" sz="4018">
                <a:solidFill>
                  <a:schemeClr val="dk1"/>
                </a:solidFill>
              </a:rPr>
              <a:t>Mindenki bemutatja magát</a:t>
            </a:r>
            <a:endParaRPr sz="1700">
              <a:solidFill>
                <a:schemeClr val="dk1"/>
              </a:solidFill>
            </a:endParaRPr>
          </a:p>
        </p:txBody>
      </p:sp>
      <p:sp>
        <p:nvSpPr>
          <p:cNvPr id="201" name="Google Shape;201;g3b18e1632d1_0_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2" name="Google Shape;202;g3b18e1632d1_0_0"/>
          <p:cNvGrpSpPr/>
          <p:nvPr/>
        </p:nvGrpSpPr>
        <p:grpSpPr>
          <a:xfrm>
            <a:off x="790770" y="-112458"/>
            <a:ext cx="1427172" cy="786938"/>
            <a:chOff x="0" y="-38100"/>
            <a:chExt cx="373234" cy="205800"/>
          </a:xfrm>
        </p:grpSpPr>
        <p:sp>
          <p:nvSpPr>
            <p:cNvPr id="203" name="Google Shape;203;g3b18e1632d1_0_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 name="Google Shape;204;g3b18e1632d1_0_0"/>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5" name="Google Shape;205;g3b18e1632d1_0_0"/>
          <p:cNvGrpSpPr/>
          <p:nvPr/>
        </p:nvGrpSpPr>
        <p:grpSpPr>
          <a:xfrm>
            <a:off x="0" y="-112458"/>
            <a:ext cx="315464" cy="786938"/>
            <a:chOff x="0" y="-38100"/>
            <a:chExt cx="82500" cy="205800"/>
          </a:xfrm>
        </p:grpSpPr>
        <p:sp>
          <p:nvSpPr>
            <p:cNvPr id="206" name="Google Shape;206;g3b18e1632d1_0_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 name="Google Shape;207;g3b18e1632d1_0_0"/>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g3b18e1632d1_0_0"/>
          <p:cNvGrpSpPr/>
          <p:nvPr/>
        </p:nvGrpSpPr>
        <p:grpSpPr>
          <a:xfrm>
            <a:off x="0" y="1116904"/>
            <a:ext cx="503881" cy="1931918"/>
            <a:chOff x="0" y="-38100"/>
            <a:chExt cx="131775" cy="505235"/>
          </a:xfrm>
        </p:grpSpPr>
        <p:sp>
          <p:nvSpPr>
            <p:cNvPr id="209" name="Google Shape;209;g3b18e1632d1_0_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 name="Google Shape;210;g3b18e1632d1_0_0"/>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6" name="Google Shape;216;p2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8" name="Google Shape;218;p25"/>
          <p:cNvGrpSpPr/>
          <p:nvPr/>
        </p:nvGrpSpPr>
        <p:grpSpPr>
          <a:xfrm>
            <a:off x="6111849" y="2794410"/>
            <a:ext cx="7685891" cy="2168895"/>
            <a:chOff x="0" y="-47625"/>
            <a:chExt cx="1484188" cy="418826"/>
          </a:xfrm>
        </p:grpSpPr>
        <p:sp>
          <p:nvSpPr>
            <p:cNvPr id="219" name="Google Shape;219;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0" name="Google Shape;220;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1" name="Google Shape;221;p25"/>
          <p:cNvGrpSpPr/>
          <p:nvPr/>
        </p:nvGrpSpPr>
        <p:grpSpPr>
          <a:xfrm>
            <a:off x="-696258" y="-1193133"/>
            <a:ext cx="7178388" cy="12095887"/>
            <a:chOff x="0" y="-57150"/>
            <a:chExt cx="1890604" cy="3185748"/>
          </a:xfrm>
        </p:grpSpPr>
        <p:sp>
          <p:nvSpPr>
            <p:cNvPr id="222" name="Google Shape;222;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3" name="Google Shape;223;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4" name="Google Shape;224;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6" name="Google Shape;226;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27" name="Google Shape;227;p25"/>
          <p:cNvSpPr txBox="1"/>
          <p:nvPr/>
        </p:nvSpPr>
        <p:spPr>
          <a:xfrm>
            <a:off x="4759921" y="3423551"/>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Belépési értékelés</a:t>
            </a:r>
            <a:endParaRPr b="0" i="0" sz="1050" u="none" cap="none" strike="noStrike">
              <a:solidFill>
                <a:srgbClr val="000000"/>
              </a:solidFill>
              <a:latin typeface="Arial"/>
              <a:ea typeface="Arial"/>
              <a:cs typeface="Arial"/>
              <a:sym typeface="Arial"/>
            </a:endParaRPr>
          </a:p>
        </p:txBody>
      </p:sp>
      <p:sp>
        <p:nvSpPr>
          <p:cNvPr id="228" name="Google Shape;228;p25"/>
          <p:cNvSpPr txBox="1"/>
          <p:nvPr/>
        </p:nvSpPr>
        <p:spPr>
          <a:xfrm>
            <a:off x="8007350" y="5943600"/>
            <a:ext cx="18453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10</a:t>
            </a:r>
            <a:r>
              <a:rPr b="1" i="0" lang="en-US" sz="2800" u="none" cap="none" strike="noStrike">
                <a:solidFill>
                  <a:srgbClr val="000000"/>
                </a:solidFill>
                <a:latin typeface="Arial"/>
                <a:ea typeface="Arial"/>
                <a:cs typeface="Arial"/>
                <a:sym typeface="Arial"/>
              </a:rPr>
              <a:t> </a:t>
            </a:r>
            <a:r>
              <a:rPr b="1" lang="en-US" sz="2800"/>
              <a:t>perc</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Teszt belépéshez (10 perc)</a:t>
            </a:r>
            <a:endParaRPr b="1"/>
          </a:p>
        </p:txBody>
      </p:sp>
      <p:sp>
        <p:nvSpPr>
          <p:cNvPr id="234" name="Google Shape;234;p26"/>
          <p:cNvSpPr txBox="1"/>
          <p:nvPr>
            <p:ph idx="1" type="subTitle"/>
          </p:nvPr>
        </p:nvSpPr>
        <p:spPr>
          <a:xfrm>
            <a:off x="1013345" y="2589663"/>
            <a:ext cx="9416530" cy="7059304"/>
          </a:xfrm>
          <a:prstGeom prst="rect">
            <a:avLst/>
          </a:prstGeom>
          <a:noFill/>
          <a:ln>
            <a:noFill/>
          </a:ln>
        </p:spPr>
        <p:txBody>
          <a:bodyPr anchorCtr="0" anchor="t" bIns="45700" lIns="91425" spcFirstLastPara="1" rIns="91425" wrap="square" tIns="45700">
            <a:normAutofit/>
          </a:bodyPr>
          <a:lstStyle/>
          <a:p>
            <a:pPr indent="0" lvl="0" marL="25400" rtl="0" algn="l">
              <a:lnSpc>
                <a:spcPct val="100000"/>
              </a:lnSpc>
              <a:spcBef>
                <a:spcPts val="640"/>
              </a:spcBef>
              <a:spcAft>
                <a:spcPts val="0"/>
              </a:spcAft>
              <a:buSzPts val="3200"/>
              <a:buNone/>
            </a:pPr>
            <a:r>
              <a:t/>
            </a:r>
            <a:endParaRPr b="1">
              <a:solidFill>
                <a:schemeClr val="dk1"/>
              </a:solidFill>
            </a:endParaRPr>
          </a:p>
          <a:p>
            <a:pPr indent="0" lvl="0" marL="25400" rtl="0" algn="l">
              <a:lnSpc>
                <a:spcPct val="100000"/>
              </a:lnSpc>
              <a:spcBef>
                <a:spcPts val="640"/>
              </a:spcBef>
              <a:spcAft>
                <a:spcPts val="0"/>
              </a:spcAft>
              <a:buSzPts val="3200"/>
              <a:buNone/>
            </a:pPr>
            <a:r>
              <a:t/>
            </a:r>
            <a:endParaRPr b="1">
              <a:solidFill>
                <a:schemeClr val="dk1"/>
              </a:solidFill>
            </a:endParaRPr>
          </a:p>
          <a:p>
            <a:pPr indent="0" lvl="0" marL="25400" rtl="0" algn="l">
              <a:lnSpc>
                <a:spcPct val="100000"/>
              </a:lnSpc>
              <a:spcBef>
                <a:spcPts val="640"/>
              </a:spcBef>
              <a:spcAft>
                <a:spcPts val="0"/>
              </a:spcAft>
              <a:buSzPts val="3200"/>
              <a:buNone/>
            </a:pPr>
            <a:r>
              <a:rPr b="1" lang="en-US" u="sng">
                <a:solidFill>
                  <a:schemeClr val="hlink"/>
                </a:solidFill>
                <a:hlinkClick r:id="rId3"/>
              </a:rPr>
              <a:t>ELŐTESZT</a:t>
            </a:r>
            <a:endParaRPr b="1">
              <a:solidFill>
                <a:schemeClr val="dk1"/>
              </a:solidFill>
            </a:endParaRPr>
          </a:p>
          <a:p>
            <a:pPr indent="0" lvl="0" marL="25400" rtl="0" algn="l">
              <a:lnSpc>
                <a:spcPct val="100000"/>
              </a:lnSpc>
              <a:spcBef>
                <a:spcPts val="640"/>
              </a:spcBef>
              <a:spcAft>
                <a:spcPts val="0"/>
              </a:spcAft>
              <a:buSzPts val="3200"/>
              <a:buNone/>
            </a:pPr>
            <a:r>
              <a:t/>
            </a:r>
            <a:endParaRPr b="1">
              <a:solidFill>
                <a:schemeClr val="dk1"/>
              </a:solidFill>
            </a:endParaRPr>
          </a:p>
          <a:p>
            <a:pPr indent="0" lvl="0" marL="25400" rtl="0" algn="l">
              <a:lnSpc>
                <a:spcPct val="100000"/>
              </a:lnSpc>
              <a:spcBef>
                <a:spcPts val="640"/>
              </a:spcBef>
              <a:spcAft>
                <a:spcPts val="0"/>
              </a:spcAft>
              <a:buSzPts val="3200"/>
              <a:buNone/>
            </a:pPr>
            <a:r>
              <a:t/>
            </a:r>
            <a:endParaRPr b="1">
              <a:solidFill>
                <a:schemeClr val="dk1"/>
              </a:solidFill>
            </a:endParaRPr>
          </a:p>
          <a:p>
            <a:pPr indent="0" lvl="0" marL="25400" rtl="0" algn="l">
              <a:lnSpc>
                <a:spcPct val="100000"/>
              </a:lnSpc>
              <a:spcBef>
                <a:spcPts val="640"/>
              </a:spcBef>
              <a:spcAft>
                <a:spcPts val="0"/>
              </a:spcAft>
              <a:buSzPts val="3200"/>
              <a:buNone/>
            </a:pPr>
            <a:r>
              <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0" lvl="0" marL="25400" rtl="0" algn="l">
              <a:lnSpc>
                <a:spcPct val="100000"/>
              </a:lnSpc>
              <a:spcBef>
                <a:spcPts val="640"/>
              </a:spcBef>
              <a:spcAft>
                <a:spcPts val="0"/>
              </a:spcAft>
              <a:buClr>
                <a:schemeClr val="dk1"/>
              </a:buClr>
              <a:buSzPts val="3459"/>
              <a:buFont typeface="Arial"/>
              <a:buNone/>
            </a:pPr>
            <a:r>
              <a:rPr b="1" lang="en-US" u="sng">
                <a:solidFill>
                  <a:schemeClr val="hlink"/>
                </a:solidFill>
                <a:hlinkClick r:id="rId4"/>
              </a:rPr>
              <a:t>Gyors digitális önértékelő lista</a:t>
            </a:r>
            <a:endParaRPr/>
          </a:p>
          <a:p>
            <a:pPr indent="0" lvl="0" marL="25400" rtl="0" algn="l">
              <a:lnSpc>
                <a:spcPct val="100000"/>
              </a:lnSpc>
              <a:spcBef>
                <a:spcPts val="640"/>
              </a:spcBef>
              <a:spcAft>
                <a:spcPts val="0"/>
              </a:spcAft>
              <a:buClr>
                <a:schemeClr val="dk1"/>
              </a:buClr>
              <a:buSzPts val="3459"/>
              <a:buFont typeface="Arial"/>
              <a:buNone/>
            </a:pPr>
            <a:r>
              <a:t/>
            </a:r>
            <a:endParaRPr b="1">
              <a:solidFill>
                <a:schemeClr val="dk1"/>
              </a:solidFill>
            </a:endParaRPr>
          </a:p>
        </p:txBody>
      </p:sp>
      <p:sp>
        <p:nvSpPr>
          <p:cNvPr id="235" name="Google Shape;235;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6" name="Google Shape;236;p26"/>
          <p:cNvGrpSpPr/>
          <p:nvPr/>
        </p:nvGrpSpPr>
        <p:grpSpPr>
          <a:xfrm>
            <a:off x="790770" y="-112458"/>
            <a:ext cx="1427175" cy="786776"/>
            <a:chOff x="0" y="-38100"/>
            <a:chExt cx="373234" cy="205757"/>
          </a:xfrm>
        </p:grpSpPr>
        <p:sp>
          <p:nvSpPr>
            <p:cNvPr id="237" name="Google Shape;237;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8" name="Google Shape;238;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9" name="Google Shape;239;p26"/>
          <p:cNvGrpSpPr/>
          <p:nvPr/>
        </p:nvGrpSpPr>
        <p:grpSpPr>
          <a:xfrm>
            <a:off x="0" y="-112458"/>
            <a:ext cx="315272" cy="786776"/>
            <a:chOff x="0" y="-38100"/>
            <a:chExt cx="82450" cy="205757"/>
          </a:xfrm>
        </p:grpSpPr>
        <p:sp>
          <p:nvSpPr>
            <p:cNvPr id="240" name="Google Shape;240;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1" name="Google Shape;241;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2" name="Google Shape;242;p26"/>
          <p:cNvGrpSpPr/>
          <p:nvPr/>
        </p:nvGrpSpPr>
        <p:grpSpPr>
          <a:xfrm>
            <a:off x="0" y="1116904"/>
            <a:ext cx="503883" cy="1931922"/>
            <a:chOff x="0" y="-38100"/>
            <a:chExt cx="131775" cy="505235"/>
          </a:xfrm>
        </p:grpSpPr>
        <p:sp>
          <p:nvSpPr>
            <p:cNvPr id="243" name="Google Shape;243;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 name="Google Shape;244;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45" name="Google Shape;245;p26"/>
          <p:cNvSpPr txBox="1"/>
          <p:nvPr/>
        </p:nvSpPr>
        <p:spPr>
          <a:xfrm>
            <a:off x="12630150" y="4114800"/>
            <a:ext cx="36576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0"/>
              <a:buFont typeface="Arial"/>
              <a:buNone/>
            </a:pPr>
            <a:r>
              <a:t/>
            </a:r>
            <a:endParaRPr b="0" i="0" sz="1400" u="none" cap="none" strike="noStrike">
              <a:solidFill>
                <a:srgbClr val="000000"/>
              </a:solidFill>
              <a:latin typeface="Arial"/>
              <a:ea typeface="Arial"/>
              <a:cs typeface="Arial"/>
              <a:sym typeface="Arial"/>
            </a:endParaRPr>
          </a:p>
        </p:txBody>
      </p:sp>
      <p:pic>
        <p:nvPicPr>
          <p:cNvPr id="246" name="Google Shape;246;p26"/>
          <p:cNvPicPr preferRelativeResize="0"/>
          <p:nvPr/>
        </p:nvPicPr>
        <p:blipFill rotWithShape="1">
          <a:blip r:embed="rId6">
            <a:alphaModFix/>
          </a:blip>
          <a:srcRect b="0" l="0" r="0" t="0"/>
          <a:stretch/>
        </p:blipFill>
        <p:spPr>
          <a:xfrm>
            <a:off x="6255399" y="3428999"/>
            <a:ext cx="4908357" cy="1470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7"/>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Gyors reflexió (5 perc):</a:t>
            </a:r>
            <a:endParaRPr b="1"/>
          </a:p>
        </p:txBody>
      </p:sp>
      <p:sp>
        <p:nvSpPr>
          <p:cNvPr id="252" name="Google Shape;252;p27"/>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Melyik lepett meg a legjobban?</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53" name="Google Shape;253;p2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4" name="Google Shape;254;p27"/>
          <p:cNvGrpSpPr/>
          <p:nvPr/>
        </p:nvGrpSpPr>
        <p:grpSpPr>
          <a:xfrm>
            <a:off x="790770" y="-112458"/>
            <a:ext cx="1427175" cy="786776"/>
            <a:chOff x="0" y="-38100"/>
            <a:chExt cx="373234" cy="205757"/>
          </a:xfrm>
        </p:grpSpPr>
        <p:sp>
          <p:nvSpPr>
            <p:cNvPr id="255" name="Google Shape;255;p2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 name="Google Shape;256;p2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7" name="Google Shape;257;p27"/>
          <p:cNvGrpSpPr/>
          <p:nvPr/>
        </p:nvGrpSpPr>
        <p:grpSpPr>
          <a:xfrm>
            <a:off x="0" y="-112458"/>
            <a:ext cx="315272" cy="786776"/>
            <a:chOff x="0" y="-38100"/>
            <a:chExt cx="82450" cy="205757"/>
          </a:xfrm>
        </p:grpSpPr>
        <p:sp>
          <p:nvSpPr>
            <p:cNvPr id="258" name="Google Shape;258;p2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 name="Google Shape;259;p2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0" name="Google Shape;260;p27"/>
          <p:cNvGrpSpPr/>
          <p:nvPr/>
        </p:nvGrpSpPr>
        <p:grpSpPr>
          <a:xfrm>
            <a:off x="0" y="1116904"/>
            <a:ext cx="503883" cy="1931922"/>
            <a:chOff x="0" y="-38100"/>
            <a:chExt cx="131775" cy="505235"/>
          </a:xfrm>
        </p:grpSpPr>
        <p:sp>
          <p:nvSpPr>
            <p:cNvPr id="261" name="Google Shape;261;p2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 name="Google Shape;262;p2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